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10.xml" ContentType="application/vnd.openxmlformats-officedocument.presentationml.tags+xml"/>
  <Override PartName="/ppt/notesSlides/notesSlide10.xml" ContentType="application/vnd.openxmlformats-officedocument.presentationml.notesSlide+xml"/>
  <Override PartName="/ppt/tags/tag11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notesSlides/notesSlide13.xml" ContentType="application/vnd.openxmlformats-officedocument.presentationml.notesSlide+xml"/>
  <Override PartName="/ppt/tags/tag13.xml" ContentType="application/vnd.openxmlformats-officedocument.presentationml.tag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4.xml" ContentType="application/vnd.openxmlformats-officedocument.presentationml.tags+xml"/>
  <Override PartName="/ppt/notesSlides/notesSlide16.xml" ContentType="application/vnd.openxmlformats-officedocument.presentationml.notesSlide+xml"/>
  <Override PartName="/ppt/tags/tag15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tags/tag16.xml" ContentType="application/vnd.openxmlformats-officedocument.presentationml.tags+xml"/>
  <Override PartName="/ppt/notesSlides/notesSlide19.xml" ContentType="application/vnd.openxmlformats-officedocument.presentationml.notesSlide+xml"/>
  <Override PartName="/ppt/tags/tag17.xml" ContentType="application/vnd.openxmlformats-officedocument.presentationml.tags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ags/tag18.xml" ContentType="application/vnd.openxmlformats-officedocument.presentationml.tags+xml"/>
  <Override PartName="/ppt/notesSlides/notesSlide22.xml" ContentType="application/vnd.openxmlformats-officedocument.presentationml.notesSlide+xml"/>
  <Override PartName="/ppt/tags/tag19.xml" ContentType="application/vnd.openxmlformats-officedocument.presentationml.tags+xml"/>
  <Override PartName="/ppt/notesSlides/notesSlide23.xml" ContentType="application/vnd.openxmlformats-officedocument.presentationml.notesSlide+xml"/>
  <Override PartName="/ppt/tags/tag20.xml" ContentType="application/vnd.openxmlformats-officedocument.presentationml.tags+xml"/>
  <Override PartName="/ppt/notesSlides/notesSlide24.xml" ContentType="application/vnd.openxmlformats-officedocument.presentationml.notesSlide+xml"/>
  <Override PartName="/ppt/tags/tag21.xml" ContentType="application/vnd.openxmlformats-officedocument.presentationml.tags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22.xml" ContentType="application/vnd.openxmlformats-officedocument.presentationml.tags+xml"/>
  <Override PartName="/ppt/notesSlides/notesSlide27.xml" ContentType="application/vnd.openxmlformats-officedocument.presentationml.notesSlide+xml"/>
  <Override PartName="/ppt/tags/tag23.xml" ContentType="application/vnd.openxmlformats-officedocument.presentationml.tags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tags/tag24.xml" ContentType="application/vnd.openxmlformats-officedocument.presentationml.tags+xml"/>
  <Override PartName="/ppt/notesSlides/notesSlide31.xml" ContentType="application/vnd.openxmlformats-officedocument.presentationml.notesSlide+xml"/>
  <Override PartName="/ppt/tags/tag25.xml" ContentType="application/vnd.openxmlformats-officedocument.presentationml.tags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tags/tag26.xml" ContentType="application/vnd.openxmlformats-officedocument.presentationml.tags+xml"/>
  <Override PartName="/ppt/notesSlides/notesSlide34.xml" ContentType="application/vnd.openxmlformats-officedocument.presentationml.notesSlide+xml"/>
  <Override PartName="/ppt/tags/tag27.xml" ContentType="application/vnd.openxmlformats-officedocument.presentationml.tags+xml"/>
  <Override PartName="/ppt/notesSlides/notesSlide35.xml" ContentType="application/vnd.openxmlformats-officedocument.presentationml.notesSlide+xml"/>
  <Override PartName="/ppt/tags/tag28.xml" ContentType="application/vnd.openxmlformats-officedocument.presentationml.tags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7"/>
  </p:notesMasterIdLst>
  <p:sldIdLst>
    <p:sldId id="503" r:id="rId2"/>
    <p:sldId id="505" r:id="rId3"/>
    <p:sldId id="834" r:id="rId4"/>
    <p:sldId id="784" r:id="rId5"/>
    <p:sldId id="785" r:id="rId6"/>
    <p:sldId id="413" r:id="rId7"/>
    <p:sldId id="786" r:id="rId8"/>
    <p:sldId id="787" r:id="rId9"/>
    <p:sldId id="746" r:id="rId10"/>
    <p:sldId id="788" r:id="rId11"/>
    <p:sldId id="789" r:id="rId12"/>
    <p:sldId id="791" r:id="rId13"/>
    <p:sldId id="792" r:id="rId14"/>
    <p:sldId id="793" r:id="rId15"/>
    <p:sldId id="794" r:id="rId16"/>
    <p:sldId id="795" r:id="rId17"/>
    <p:sldId id="796" r:id="rId18"/>
    <p:sldId id="798" r:id="rId19"/>
    <p:sldId id="802" r:id="rId20"/>
    <p:sldId id="803" r:id="rId21"/>
    <p:sldId id="804" r:id="rId22"/>
    <p:sldId id="805" r:id="rId23"/>
    <p:sldId id="807" r:id="rId24"/>
    <p:sldId id="808" r:id="rId25"/>
    <p:sldId id="809" r:id="rId26"/>
    <p:sldId id="813" r:id="rId27"/>
    <p:sldId id="823" r:id="rId28"/>
    <p:sldId id="824" r:id="rId29"/>
    <p:sldId id="825" r:id="rId30"/>
    <p:sldId id="826" r:id="rId31"/>
    <p:sldId id="817" r:id="rId32"/>
    <p:sldId id="827" r:id="rId33"/>
    <p:sldId id="828" r:id="rId34"/>
    <p:sldId id="829" r:id="rId35"/>
    <p:sldId id="830" r:id="rId36"/>
    <p:sldId id="832" r:id="rId37"/>
    <p:sldId id="833" r:id="rId38"/>
    <p:sldId id="836" r:id="rId39"/>
    <p:sldId id="819" r:id="rId40"/>
    <p:sldId id="821" r:id="rId41"/>
    <p:sldId id="822" r:id="rId42"/>
    <p:sldId id="811" r:id="rId43"/>
    <p:sldId id="815" r:id="rId44"/>
    <p:sldId id="814" r:id="rId45"/>
    <p:sldId id="816" r:id="rId4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>
          <p15:clr>
            <a:srgbClr val="A4A3A4"/>
          </p15:clr>
        </p15:guide>
        <p15:guide id="2" pos="3858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2205D"/>
    <a:srgbClr val="E9EBF5"/>
    <a:srgbClr val="CC99FF"/>
    <a:srgbClr val="DCC7D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56" autoAdjust="0"/>
    <p:restoredTop sz="92237" autoAdjust="0"/>
  </p:normalViewPr>
  <p:slideViewPr>
    <p:cSldViewPr snapToGrid="0">
      <p:cViewPr varScale="1">
        <p:scale>
          <a:sx n="81" d="100"/>
          <a:sy n="81" d="100"/>
        </p:scale>
        <p:origin x="763" y="58"/>
      </p:cViewPr>
      <p:guideLst>
        <p:guide orient="horz" pos="2169"/>
        <p:guide pos="38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notesMaster" Target="notesMasters/notesMaster1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31CE74-D480-47DE-B126-CBA7F835947C}" type="datetimeFigureOut">
              <a:rPr lang="zh-CN" altLang="en-US" smtClean="0"/>
              <a:t>2024/12/10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977AB9C-4740-420C-9E06-DC14883DCDB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企业活动与财务报表练习，这是三大表的空表模板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331213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7520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419672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39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7725480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0176255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994198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8476203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688096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27859283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45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7632585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392B679-AE23-4750-8FB0-6513430B895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1C7A00-EA56-4E0E-BA65-B9A75A975070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9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0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4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6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2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8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9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角三角形 1"/>
          <p:cNvSpPr/>
          <p:nvPr/>
        </p:nvSpPr>
        <p:spPr>
          <a:xfrm flipV="1">
            <a:off x="0" y="-31500"/>
            <a:ext cx="9435830" cy="2219415"/>
          </a:xfrm>
          <a:prstGeom prst="rtTriangle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2164080" y="1906270"/>
            <a:ext cx="8769809" cy="3259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3200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第二章</a:t>
            </a:r>
            <a:r>
              <a:rPr lang="en-US" altLang="zh-CN" sz="3200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200000"/>
              </a:lnSpc>
            </a:pPr>
            <a:r>
              <a:rPr lang="en-US" altLang="zh-CN" sz="3200" b="1" kern="100" spc="100" dirty="0" err="1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企业</a:t>
            </a:r>
            <a:r>
              <a:rPr lang="zh-CN" altLang="en-US" sz="3200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交易或者事项</a:t>
            </a:r>
            <a:r>
              <a:rPr lang="en-US" altLang="zh-CN" sz="3200" b="1" kern="100" spc="100" dirty="0" err="1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与财务报表</a:t>
            </a:r>
            <a:r>
              <a:rPr lang="zh-CN" altLang="en-US" sz="3200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数字之间的关系</a:t>
            </a:r>
            <a:endParaRPr lang="en-US" altLang="zh-CN" sz="3200" b="1" kern="100" spc="100" dirty="0">
              <a:solidFill>
                <a:srgbClr val="62205D"/>
              </a:solidFill>
              <a:latin typeface="Times New Roman" panose="02020603050405020304" pitchFamily="18" charset="0"/>
              <a:ea typeface="PingFang SC" panose="020B0400000000000000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王国俊</a:t>
            </a:r>
            <a:endParaRPr lang="en-US" altLang="zh-CN" b="1" kern="100" spc="100" dirty="0">
              <a:solidFill>
                <a:srgbClr val="62205D"/>
              </a:solidFill>
              <a:latin typeface="Times New Roman" panose="02020603050405020304" pitchFamily="18" charset="0"/>
              <a:ea typeface="PingFang SC" panose="020B0400000000000000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教授、博士生导师</a:t>
            </a:r>
            <a:endParaRPr lang="en-US" altLang="zh-CN" b="1" kern="100" spc="100" dirty="0">
              <a:solidFill>
                <a:srgbClr val="62205D"/>
              </a:solidFill>
              <a:latin typeface="Times New Roman" panose="02020603050405020304" pitchFamily="18" charset="0"/>
              <a:ea typeface="PingFang SC" panose="020B0400000000000000" pitchFamily="34" charset="-122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kern="100" spc="100" dirty="0">
                <a:solidFill>
                  <a:srgbClr val="62205D"/>
                </a:solidFill>
                <a:latin typeface="Times New Roman" panose="02020603050405020304" pitchFamily="18" charset="0"/>
                <a:ea typeface="PingFang SC" panose="020B0400000000000000" pitchFamily="34" charset="-122"/>
                <a:cs typeface="Times New Roman" panose="02020603050405020304" pitchFamily="18" charset="0"/>
              </a:rPr>
              <a:t>全国会计领军人才</a:t>
            </a:r>
            <a:endParaRPr lang="en-US" altLang="zh-CN" b="1" kern="100" spc="100" dirty="0">
              <a:solidFill>
                <a:srgbClr val="62205D"/>
              </a:solidFill>
              <a:latin typeface="Times New Roman" panose="02020603050405020304" pitchFamily="18" charset="0"/>
              <a:ea typeface="PingFang SC" panose="020B0400000000000000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32" name="图片 3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310" y="527075"/>
            <a:ext cx="2057400" cy="65427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企业融资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03605" y="1882140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287145" y="2527300"/>
          <a:ext cx="9127490" cy="419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2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834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金额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货币资金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2 000+1 000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流动负债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短期借款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实收资本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负债与股东权益总计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企业融资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85190" y="1699260"/>
            <a:ext cx="10140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利润表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利润表无影响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现金流量表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326515" y="2839085"/>
          <a:ext cx="9422765" cy="3843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0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64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79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一、经营活动产生的现金流量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43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二、投资活动产生的现金流量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07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三、筹资活动产生的现金流量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07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吸收股东入资收到的现金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07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取得借款收到的现金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07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筹资活动产生的现金流量净额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07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四、货币资金净增加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、企业购买资产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21055" y="2011045"/>
            <a:ext cx="101409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购买无形资产</a:t>
            </a:r>
          </a:p>
          <a:p>
            <a:pPr indent="0">
              <a:lnSpc>
                <a:spcPct val="150000"/>
              </a:lnSpc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：该企业首先用货币资金400万购买土地使用权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为方便说明忽略税金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），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资产负债表、利润表、现金流量表如何变化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endParaRPr lang="zh-CN" sz="24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、企业购买资产</a:t>
            </a:r>
            <a:endParaRPr lang="zh-CN" altLang="en-US" sz="2400" b="1" kern="100" spc="100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03605" y="1882140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287145" y="2527300"/>
          <a:ext cx="9127490" cy="419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2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834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金额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货币资金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2 000+1 000-400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流动负债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短期借款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无形资产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实收资本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负债与股东权益总计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、企业购买资产</a:t>
            </a:r>
            <a:endParaRPr lang="zh-CN" altLang="en-US" sz="2400" b="1" kern="100" spc="100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57885" y="1589405"/>
            <a:ext cx="10140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利润表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利润表无影响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现金流量表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355465" y="1894205"/>
          <a:ext cx="6979285" cy="46704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8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0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7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一、经营活动产生的现金流量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二、投资活动产生的现金流量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购建固定资产、无形资产支付的现金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投资活动产生的现金流量净额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989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三、筹资活动产生的现金流量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吸收股东入资收到的现金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989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取得借款收到的现金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筹资活动产生的现金流量净额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989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四、货币资金净增加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2 600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、企业购买资产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21055" y="2011045"/>
            <a:ext cx="101409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购买固定资产</a:t>
            </a:r>
          </a:p>
          <a:p>
            <a:pPr indent="0">
              <a:lnSpc>
                <a:spcPct val="150000"/>
              </a:lnSpc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：企业用现金600万购建长期经营用的设备和房屋（固定资产）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资产负债表、利润表、现金流量表如何变化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endParaRPr lang="zh-CN" sz="24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、企业购买资产</a:t>
            </a:r>
            <a:endParaRPr lang="zh-CN" altLang="en-US" sz="2400" b="1" kern="100" spc="100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03605" y="1882140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287145" y="2527300"/>
          <a:ext cx="9127490" cy="419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2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834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金额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货币资金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2 000+1 000-400-600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流动负债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短期借款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固定资产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无形资产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实收资本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负债与股东权益总计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3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、企业购买资产</a:t>
            </a:r>
            <a:endParaRPr lang="zh-CN" altLang="en-US" sz="2400" b="1" kern="100" spc="100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57885" y="1589405"/>
            <a:ext cx="10140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利润表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利润表无影响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现金流量表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455795" y="1574800"/>
          <a:ext cx="6979285" cy="5184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8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0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7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一、经营活动产生的现金流量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二、投资活动产生的现金流量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购建固定资产、无形资产支付的现金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-400-600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投资活动产生的现金流量净额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989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三、筹资活动产生的现金流量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吸收股东入资收到的现金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989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取得借款收到的现金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筹资活动产生的现金流量净额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989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四、货币资金净增加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、企业生产经营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21055" y="2011045"/>
            <a:ext cx="101409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购买存货</a:t>
            </a:r>
          </a:p>
          <a:p>
            <a:pPr indent="0">
              <a:lnSpc>
                <a:spcPct val="150000"/>
              </a:lnSpc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：企业用200万购买用于销售的产品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资产负债表、利润表、现金流量表如何变化。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03605" y="1490980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287145" y="2198370"/>
          <a:ext cx="9127490" cy="4404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2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834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金额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货币资金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2 000+1 000-400-600-200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流动负债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短期借款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存货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固定资产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无形资产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实收资本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负债与股东权益总计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90845" y="106319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、企业生产经营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339587" cy="68869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002462" y="805721"/>
            <a:ext cx="251303" cy="468000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00529" y="809928"/>
            <a:ext cx="1893187" cy="468000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直角三角形 4"/>
          <p:cNvSpPr/>
          <p:nvPr/>
        </p:nvSpPr>
        <p:spPr>
          <a:xfrm flipV="1">
            <a:off x="8993716" y="807144"/>
            <a:ext cx="565200" cy="468000"/>
          </a:xfrm>
          <a:prstGeom prst="rtTriangle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-13264" y="1160668"/>
            <a:ext cx="4015726" cy="107549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" y="28978"/>
            <a:ext cx="2198347" cy="112134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41" y="344475"/>
            <a:ext cx="2210287" cy="702899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185035" y="2469652"/>
            <a:ext cx="66306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</a:t>
            </a:r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企业设立、融资、经营与财务报表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496045" y="785764"/>
            <a:ext cx="2358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2800" b="1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524343" y="6328229"/>
            <a:ext cx="566057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2185035" y="3517026"/>
            <a:ext cx="663067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fontAlgn="ctr">
              <a:lnSpc>
                <a:spcPct val="150000"/>
              </a:lnSpc>
            </a:pPr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二、企业扩张、合并与财务报表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4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、企业生产经营</a:t>
            </a:r>
            <a:endParaRPr lang="zh-CN" altLang="en-US" sz="2400" b="1" kern="100" spc="100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57885" y="1589405"/>
            <a:ext cx="1014095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利润表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利润表无影响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现金流量表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455795" y="1574800"/>
          <a:ext cx="6979285" cy="5184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8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0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072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一、经营活动产生的现金流量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1435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购买商品、接受劳务支付的现金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二、投资活动产生的现金流量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购建固定资产、无形资产支付的现金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-400-600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862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投资活动产生的现金流量净额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989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三、筹资活动产生的现金流量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吸收股东入资收到的现金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2989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取得借款收到的现金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2926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筹资活动产生的现金流量净额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2989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四、货币资金净增加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1 800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、企业生产经营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21055" y="2011045"/>
            <a:ext cx="101409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Wingdings" panose="05000000000000000000" charset="0"/>
              <a:buChar char="u"/>
            </a:pPr>
            <a:r>
              <a:rPr 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销售商品</a:t>
            </a:r>
          </a:p>
          <a:p>
            <a:pPr indent="0">
              <a:lnSpc>
                <a:spcPct val="150000"/>
              </a:lnSpc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：将账面价值100万的存货以150万卖出，3个月后收取货款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资产负债表、利润表、现金流量表如何变化。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52120" y="1459230"/>
            <a:ext cx="101409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）销售收入确认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79489252"/>
              </p:ext>
            </p:extLst>
          </p:nvPr>
        </p:nvGraphicFramePr>
        <p:xfrm>
          <a:off x="2994025" y="1756410"/>
          <a:ext cx="8688705" cy="48380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7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834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金额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货币资金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2 000+1 000-400-600-200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流动负债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应收账款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短期借款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存货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200-100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固定资产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无形资产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实收资本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未分配利润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负债与股东权益总计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1805" y="106319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、企业生产经营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52120" y="1459230"/>
            <a:ext cx="101409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）销售收入确认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利润表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1805" y="106319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、企业生产经营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2607360"/>
              </p:ext>
            </p:extLst>
          </p:nvPr>
        </p:nvGraphicFramePr>
        <p:xfrm>
          <a:off x="2154555" y="2550160"/>
          <a:ext cx="9149080" cy="3262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3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5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1978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58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收入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31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营业收入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831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费用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  <a:endParaRPr lang="zh-CN" altLang="en-US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831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831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利润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52120" y="1459230"/>
            <a:ext cx="2542540" cy="4246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）营业成本确认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注意：收入是实时记录的，也就是产生一笔交易就记录一笔，而成本则是会计期末确认的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3127375" y="1062990"/>
          <a:ext cx="8688705" cy="5271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7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834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金额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货币资金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2 000+1 000-400-600-200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流动负债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应收账款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短期借款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存货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200-100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固定资产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无形资产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实收资本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营业收入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减：营业成本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负债与股东权益总计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451805" y="106319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、企业生产经营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52120" y="1459230"/>
            <a:ext cx="10140950" cy="1476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）营业成本确认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利润表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1805" y="106319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、企业生产经营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154555" y="2550160"/>
          <a:ext cx="9149080" cy="3262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3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5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1978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58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收入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31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营业收入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831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费用（营业成本）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831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831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利润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606883" y="2195728"/>
            <a:ext cx="493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47348" y="2040158"/>
            <a:ext cx="581352" cy="33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sp>
        <p:nvSpPr>
          <p:cNvPr id="47" name="任意多边形: 形状 46"/>
          <p:cNvSpPr/>
          <p:nvPr/>
        </p:nvSpPr>
        <p:spPr>
          <a:xfrm>
            <a:off x="0" y="0"/>
            <a:ext cx="3906982" cy="6858000"/>
          </a:xfrm>
          <a:custGeom>
            <a:avLst/>
            <a:gdLst>
              <a:gd name="connsiteX0" fmla="*/ 0 w 4193309"/>
              <a:gd name="connsiteY0" fmla="*/ 0 h 6858000"/>
              <a:gd name="connsiteX1" fmla="*/ 4193309 w 4193309"/>
              <a:gd name="connsiteY1" fmla="*/ 0 h 6858000"/>
              <a:gd name="connsiteX2" fmla="*/ 4193309 w 4193309"/>
              <a:gd name="connsiteY2" fmla="*/ 2305501 h 6858000"/>
              <a:gd name="connsiteX3" fmla="*/ 4151276 w 4193309"/>
              <a:gd name="connsiteY3" fmla="*/ 2303378 h 6858000"/>
              <a:gd name="connsiteX4" fmla="*/ 3025654 w 4193309"/>
              <a:gd name="connsiteY4" fmla="*/ 3429000 h 6858000"/>
              <a:gd name="connsiteX5" fmla="*/ 4151276 w 4193309"/>
              <a:gd name="connsiteY5" fmla="*/ 4554622 h 6858000"/>
              <a:gd name="connsiteX6" fmla="*/ 4193309 w 4193309"/>
              <a:gd name="connsiteY6" fmla="*/ 4552500 h 6858000"/>
              <a:gd name="connsiteX7" fmla="*/ 4193309 w 4193309"/>
              <a:gd name="connsiteY7" fmla="*/ 6858000 h 6858000"/>
              <a:gd name="connsiteX8" fmla="*/ 0 w 4193309"/>
              <a:gd name="connsiteY8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93309" h="6858000">
                <a:moveTo>
                  <a:pt x="0" y="0"/>
                </a:moveTo>
                <a:lnTo>
                  <a:pt x="4193309" y="0"/>
                </a:lnTo>
                <a:lnTo>
                  <a:pt x="4193309" y="2305501"/>
                </a:lnTo>
                <a:lnTo>
                  <a:pt x="4151276" y="2303378"/>
                </a:lnTo>
                <a:cubicBezTo>
                  <a:pt x="3529612" y="2303378"/>
                  <a:pt x="3025654" y="2807336"/>
                  <a:pt x="3025654" y="3429000"/>
                </a:cubicBezTo>
                <a:cubicBezTo>
                  <a:pt x="3025654" y="4050664"/>
                  <a:pt x="3529612" y="4554622"/>
                  <a:pt x="4151276" y="4554622"/>
                </a:cubicBezTo>
                <a:lnTo>
                  <a:pt x="4193309" y="4552500"/>
                </a:lnTo>
                <a:lnTo>
                  <a:pt x="4193309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62205D"/>
          </a:solidFill>
          <a:ln>
            <a:solidFill>
              <a:srgbClr val="6A01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350" dirty="0"/>
          </a:p>
        </p:txBody>
      </p:sp>
      <p:sp>
        <p:nvSpPr>
          <p:cNvPr id="14" name="文本框 13"/>
          <p:cNvSpPr txBox="1"/>
          <p:nvPr/>
        </p:nvSpPr>
        <p:spPr>
          <a:xfrm>
            <a:off x="2665248" y="3036585"/>
            <a:ext cx="1740141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4500" b="1" dirty="0">
                <a:solidFill>
                  <a:schemeClr val="bg1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500" b="1" dirty="0">
              <a:solidFill>
                <a:schemeClr val="bg1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634990" y="2546985"/>
            <a:ext cx="2990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文本框 60"/>
          <p:cNvSpPr txBox="1"/>
          <p:nvPr/>
        </p:nvSpPr>
        <p:spPr>
          <a:xfrm>
            <a:off x="5619944" y="3908257"/>
            <a:ext cx="4931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09" t="16678" r="5909" b="21508"/>
          <a:stretch>
            <a:fillRect/>
          </a:stretch>
        </p:blipFill>
        <p:spPr>
          <a:xfrm>
            <a:off x="10132291" y="105997"/>
            <a:ext cx="1865745" cy="61805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016" y="2478538"/>
            <a:ext cx="2134340" cy="1681349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708529" y="2195654"/>
            <a:ext cx="5212080" cy="23069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fontAlgn="ctr">
              <a:lnSpc>
                <a:spcPct val="150000"/>
              </a:lnSpc>
            </a:pPr>
            <a:r>
              <a:rPr lang="zh-CN" altLang="en-US" sz="32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第二节</a:t>
            </a:r>
            <a:r>
              <a:rPr lang="en-US" altLang="zh-CN" sz="32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algn="ctr" fontAlgn="ctr">
              <a:lnSpc>
                <a:spcPct val="150000"/>
              </a:lnSpc>
            </a:pPr>
            <a:r>
              <a:rPr lang="zh-CN" altLang="en-US" sz="32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企业扩张、合并与财务报表</a:t>
            </a:r>
            <a:endParaRPr lang="zh-CN" altLang="en-US" sz="3200" b="1" kern="100" spc="100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fontAlgn="ctr">
              <a:lnSpc>
                <a:spcPct val="150000"/>
              </a:lnSpc>
            </a:pPr>
            <a:endParaRPr lang="zh-CN" altLang="en-US" sz="3200" b="1" kern="100" spc="100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1C7A00-EA56-4E0E-BA65-B9A75A975070}" type="slidenum">
              <a:rPr lang="zh-CN" altLang="en-US" smtClean="0"/>
              <a:t>26</a:t>
            </a:fld>
            <a:endParaRPr lang="zh-CN" altLang="en-US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、对外投资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21055" y="2011045"/>
            <a:ext cx="1014095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：企业除了经营自己的主营业务，也可以通过投资去扩展自己的商业版图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（吸收投资</a:t>
            </a:r>
            <a:r>
              <a:rPr lang="en-US" alt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+</a:t>
            </a:r>
            <a:r>
              <a:rPr lang="zh-CN" altLang="en-US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分担风险）</a:t>
            </a: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  <a:p>
            <a:pPr indent="0">
              <a:lnSpc>
                <a:spcPct val="150000"/>
              </a:lnSpc>
            </a:pP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企业使用货币资金800万入资一家A企业。A公司注册资本1000万，投资后我们持有80%股权，且A成为我方的子公司。我方则成为母公司。为此我们以后就称自己的报表为母公司三表。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00660" y="1459230"/>
            <a:ext cx="2717165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）对外投资对母公司报表的影响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货币资金减少800万，长期股权投资增加800万，母公司持股比例在资产负债表中不可见。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对利润表无影响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57660717"/>
              </p:ext>
            </p:extLst>
          </p:nvPr>
        </p:nvGraphicFramePr>
        <p:xfrm>
          <a:off x="2994025" y="1756410"/>
          <a:ext cx="8688705" cy="46316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7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834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金额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货币资金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1800-800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流动负债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应收账款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短期借款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存货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固定资产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无形资产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实收资本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对外投资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800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毛利（未分配利润）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负债与股东权益总计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90845" y="1056213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、对外投资</a:t>
            </a:r>
            <a:endParaRPr lang="zh-CN" altLang="en-US" sz="2400" b="1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、对外投资</a:t>
            </a:r>
            <a:endParaRPr lang="zh-CN" altLang="en-US" sz="2400" b="1" kern="100" spc="100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57885" y="1589405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现金流量表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455795" y="151130"/>
          <a:ext cx="6979285" cy="66300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8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0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56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96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一、经营活动产生的现金流量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销售商品、接受劳务支付的现金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196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购买商品、接受劳务支付的现金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经营活动产生的现金流量净额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95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二、投资活动产生的现金流量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取得投资收益收到的现金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购建固定资产、无形资产支付的现金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（对外）投资支付的现金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-800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13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投资活动产生的现金流量净额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-1 800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三、筹资活动产生的现金流量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吸收股东入资收到的现金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取得借款收到的现金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0195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筹资活动产生的现金流量净额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四、货币资金净增加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339587" cy="68869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002462" y="805721"/>
            <a:ext cx="251303" cy="468000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00529" y="809928"/>
            <a:ext cx="1893187" cy="468000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直角三角形 4"/>
          <p:cNvSpPr/>
          <p:nvPr/>
        </p:nvSpPr>
        <p:spPr>
          <a:xfrm flipV="1">
            <a:off x="8993716" y="807144"/>
            <a:ext cx="565200" cy="468000"/>
          </a:xfrm>
          <a:prstGeom prst="rtTriangle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-13264" y="1160668"/>
            <a:ext cx="4015726" cy="107549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" y="28978"/>
            <a:ext cx="2198347" cy="112134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41" y="344475"/>
            <a:ext cx="2210287" cy="70289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496045" y="785764"/>
            <a:ext cx="2358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资产负债表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524343" y="6328229"/>
            <a:ext cx="566057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1403985" y="2129155"/>
          <a:ext cx="9127490" cy="33305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2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834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金额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314087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73710" y="1642745"/>
            <a:ext cx="11226800" cy="47078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）对外投资对子公司（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A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）报表的影响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对子公司来说就是货币资金增加1000万，我方提供800万，其他人提供200万。</a:t>
            </a:r>
            <a:endParaRPr lang="zh-CN" sz="20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</a:t>
            </a:r>
            <a:r>
              <a:rPr lang="en-US" alt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）合并报表的编制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一旦进行对外投资，母公司就要在会计期末，以母公司和子公司报表为基础，编制集团合并报表。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但是不能是对应科目的简单相加，这里必须剔除母子公司内部的投资和资金提供，以及产品或劳务提供而引起的销售利润或者亏损。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在将子公司整体并入母公司相应财报的过程中，整个集团净资产和净利润属于子公司非控制性股东的权益部分，在合并报表以少数股东权益或少数股东损益反映。而子公司吸纳的非控制性股东的入资，也在合并现流表中补充列示。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0845" y="1056213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、对外投资</a:t>
            </a:r>
            <a:endParaRPr lang="zh-CN" altLang="en-US" sz="2400" b="1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11190" y="112415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一、企业发展与扩张概念补充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9310" y="1907540"/>
            <a:ext cx="10515600" cy="4709795"/>
          </a:xfrm>
        </p:spPr>
        <p:txBody>
          <a:bodyPr>
            <a:normAutofit fontScale="725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altLang="zh-CN" sz="3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母公司报表V.S.合并报表</a:t>
            </a:r>
            <a:endParaRPr lang="zh-CN" altLang="en-US" sz="3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比如，某一上市公司实现净利润100万元，其持有70%股权的子公司实现净利润50万元。假设该上市公司没有其他子公司，且母子公司之间没有净利润的抵销业务，则，母公司合并净利润150万元（100 + 50），而该上市公司拥有子公司净利润的份额应当为35万元（50 * 70%），由此，母公司总计实现净利润135万元（100 + 35），该净利润应当归属于母公司的股东。除此之外，子公司实现的净利润的剩余部分15万元（50 - 35），归属子公司其他股东（也就是通常所说的“少数股东”）所有。</a:t>
            </a:r>
          </a:p>
        </p:txBody>
      </p:sp>
    </p:spTree>
    <p:extLst>
      <p:ext uri="{BB962C8B-B14F-4D97-AF65-F5344CB8AC3E}">
        <p14:creationId xmlns:p14="http://schemas.microsoft.com/office/powerpoint/2010/main" val="24020676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00660" y="1459230"/>
            <a:ext cx="2717165" cy="37846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合并报表</a:t>
            </a:r>
            <a:r>
              <a:rPr lang="zh-CN" sz="20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）资产负债表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endParaRPr lang="zh-CN" sz="20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0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注意货币资金的变化，之前的子公司账上的1000万，又回到合并报表中，而在右侧少数股东权益增加200万。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2994025" y="1541780"/>
          <a:ext cx="8688705" cy="5065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7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834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金额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货币资金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流动负债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应收账款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短期借款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存货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固定资产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无形资产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实收资本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对外投资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毛利（未分配利润）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少数股东权益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3 250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负债与股东权益总计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3 250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390845" y="1056213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、对外投资</a:t>
            </a:r>
            <a:endParaRPr lang="zh-CN" altLang="en-US" sz="2400" b="1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1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、对外投资</a:t>
            </a:r>
            <a:endParaRPr lang="zh-CN" altLang="en-US" sz="2400" b="1" kern="100" spc="100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172085" y="1699260"/>
            <a:ext cx="405320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（合并报表）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现金流量表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这就体现出投资的力量，花了800万，实际可以支配1000万的资产，这就是企业以小博大的基本原理。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455795" y="-195580"/>
          <a:ext cx="6979285" cy="7270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8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0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56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96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一、经营活动产生的现金流量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销售商品、接受劳务支付的现金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196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购买商品、接受劳务支付的现金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经营活动产生的现金流量净额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95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二、投资活动产生的现金流量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取得投资收益收到的现金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购建固定资产、无形资产支付的现金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（对外）投资支付的现金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13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投资活动产生的现金流量净额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三、筹资活动产生的现金流量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吸收股东入资收到的现金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</a:t>
                      </a: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其中：子公司吸纳少数股东入资收到的现金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取得借款收到的现金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0195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筹资活动产生的现金流量净额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四、货币资金净增加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、子公司获得贷款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821055" y="2011045"/>
            <a:ext cx="101409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：子公司（A）获得为期6个月的贷款500万（短期流动负债），对母公司和子公司财务报表如何影响？</a:t>
            </a:r>
          </a:p>
          <a:p>
            <a:pPr indent="0">
              <a:lnSpc>
                <a:spcPct val="150000"/>
              </a:lnSpc>
            </a:pPr>
            <a:endParaRPr lang="zh-CN" sz="2400" b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、子公司获得贷款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47675" y="1492250"/>
            <a:ext cx="101409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（1）对母公司财报影响</a:t>
            </a:r>
          </a:p>
          <a:p>
            <a:pPr indent="0">
              <a:lnSpc>
                <a:spcPct val="150000"/>
              </a:lnSpc>
            </a:pPr>
            <a:r>
              <a:rPr lang="en-US" alt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</a:t>
            </a:r>
            <a:r>
              <a:rPr lang="zh-CN" sz="2400" b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此项业务对母公司报表无影响</a:t>
            </a:r>
          </a:p>
          <a:p>
            <a:pPr indent="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（2）对子公司报表的影响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1452246"/>
              </p:ext>
            </p:extLst>
          </p:nvPr>
        </p:nvGraphicFramePr>
        <p:xfrm>
          <a:off x="3232150" y="3245484"/>
          <a:ext cx="8688705" cy="35363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7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84236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金额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744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744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货币资金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短期借款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744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744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744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实收资本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744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744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负债与股东权益总计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1 500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、子公司获得贷款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447675" y="1492250"/>
            <a:ext cx="23945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</a:t>
            </a:r>
            <a:r>
              <a:rPr lang="en-US" alt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）母公司合并报表编制</a:t>
            </a:r>
          </a:p>
          <a:p>
            <a:pPr indent="0">
              <a:lnSpc>
                <a:spcPct val="150000"/>
              </a:lnSpc>
            </a:pPr>
            <a:endParaRPr lang="zh-CN" sz="24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（合并报表）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2994025" y="1541780"/>
          <a:ext cx="8688705" cy="50653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76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86702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6390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049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834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金额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货币资金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2 000+500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流动负债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应收账款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短期借款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1 000+500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存货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1 500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固定资产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600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无形资产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400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实收资本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对外投资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毛利（未分配利润）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少数股东权益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3 750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负债与股东权益总计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3 750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2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、子公司获得贷款</a:t>
            </a:r>
            <a:endParaRPr lang="zh-CN" altLang="en-US" sz="2400" b="1" kern="100" spc="100" dirty="0">
              <a:solidFill>
                <a:srgbClr val="62205D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172085" y="1699260"/>
            <a:ext cx="40532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（合并报表）</a:t>
            </a: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现金流量表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zh-CN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这时候杠杆的作用进一步体现，企业用800万，实际支配了1500万资产。我们可以看到，母公司在不直接融资的情况下，可以通过吸纳子公司其他非控股股东入资、子公司独自获得贷款而实现集团的资源扩张。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4455795" y="-195580"/>
          <a:ext cx="6979285" cy="72701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583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209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756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196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一、经营活动产生的现金流量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销售商品、接受劳务支付的现金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196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购买商品、接受劳务支付的现金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经营活动产生的现金流量净额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195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二、投资活动产生的现金流量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取得投资收益收到的现金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购建固定资产、无形资产支付的现金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（对外）投资支付的现金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0132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投资活动产生的现金流量净额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-1 000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三、筹资活动产生的现金流量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吸收股东入资收到的现金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402590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     </a:t>
                      </a: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其中：子公司吸纳少数股东入资收到的现金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取得借款收到的现金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1 000+500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40195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筹资活动产生的现金流量净额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3 700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403225">
                <a:tc>
                  <a:txBody>
                    <a:bodyPr/>
                    <a:lstStyle/>
                    <a:p>
                      <a:pPr algn="just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四、货币资金净增加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2 500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11190" y="112415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一、企业发展与扩张概念补充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9310" y="1907540"/>
            <a:ext cx="10515600" cy="4709795"/>
          </a:xfrm>
        </p:spPr>
        <p:txBody>
          <a:bodyPr>
            <a:normAutofit fontScale="575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5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识别问题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控制性投资如何识别？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长期股权投资（Long-term investment on stocks）是指通过投资取得被投资单位的股份。企业对其他单位的股权投资，通常视为长期持有，以及通过股权投资达到控制被投资单位，或对被投资单位施加重大影响，或为了与被投资单位建立密切关系，以分散经营风险。</a:t>
            </a:r>
          </a:p>
          <a:p>
            <a:pPr>
              <a:lnSpc>
                <a:spcPct val="150000"/>
              </a:lnSpc>
            </a:pP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子公司如何扩张的？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1、子公司对外借款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2、子公司预收款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、应付账款、应付票据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3、子公司其他股东入资</a:t>
            </a:r>
          </a:p>
        </p:txBody>
      </p:sp>
    </p:spTree>
    <p:extLst>
      <p:ext uri="{BB962C8B-B14F-4D97-AF65-F5344CB8AC3E}">
        <p14:creationId xmlns:p14="http://schemas.microsoft.com/office/powerpoint/2010/main" val="156935775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11190" y="112415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一、企业发展与扩张概念补充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9310" y="1907540"/>
            <a:ext cx="10515600" cy="470979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对外控制性投资的识别问题</a:t>
            </a:r>
            <a:endParaRPr lang="zh-CN" altLang="en-US" sz="40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、母公司资产负债表的长期股权投资减合并报表的长期股权投资，即母公司发生的控制性投资；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、母公司资产负债表的其他应收款减合并报表的其他应收款，即母公司向子公司提供的流动资金；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两者之和，基本反映了母公司控制性投资投入的全部资源。</a:t>
            </a:r>
          </a:p>
        </p:txBody>
      </p:sp>
    </p:spTree>
    <p:extLst>
      <p:ext uri="{BB962C8B-B14F-4D97-AF65-F5344CB8AC3E}">
        <p14:creationId xmlns:p14="http://schemas.microsoft.com/office/powerpoint/2010/main" val="1003175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339587" cy="68869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002462" y="805721"/>
            <a:ext cx="251303" cy="468000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00529" y="809928"/>
            <a:ext cx="1893187" cy="468000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直角三角形 4"/>
          <p:cNvSpPr/>
          <p:nvPr/>
        </p:nvSpPr>
        <p:spPr>
          <a:xfrm flipV="1">
            <a:off x="8993716" y="807144"/>
            <a:ext cx="565200" cy="468000"/>
          </a:xfrm>
          <a:prstGeom prst="rtTriangle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-13264" y="1160668"/>
            <a:ext cx="4015726" cy="107549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" y="28978"/>
            <a:ext cx="2198347" cy="112134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41" y="344475"/>
            <a:ext cx="2210287" cy="70289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496045" y="785764"/>
            <a:ext cx="2358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利润表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524343" y="6328229"/>
            <a:ext cx="566057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1403985" y="2129155"/>
          <a:ext cx="9149080" cy="32626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1340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356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1978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958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收入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831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8831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费用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831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8831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利润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11190" y="112415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一、企业发展与扩张概念补充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9310" y="1907540"/>
            <a:ext cx="10515600" cy="4709795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altLang="zh-CN" sz="29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6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识别问题</a:t>
            </a:r>
            <a:endParaRPr lang="zh-CN" altLang="en-US" sz="29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控制性投资的扩张效应如何？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合并报表资产负债表中的总资产，减母公司资产负债表的总资产；与母公司控制性投资投入的全部资源进行比较（例：格力电器2013年年度报告）</a:t>
            </a:r>
          </a:p>
          <a:p>
            <a:pPr>
              <a:lnSpc>
                <a:spcPct val="150000"/>
              </a:lnSpc>
            </a:pPr>
            <a:r>
              <a:rPr sz="32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控制性投资的效益如何？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合并报表的净利润，减母公司的净利润（撬动效应）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如果子公司分红，则体现为母公司的投资收益</a:t>
            </a:r>
          </a:p>
        </p:txBody>
      </p:sp>
    </p:spTree>
    <p:extLst>
      <p:ext uri="{BB962C8B-B14F-4D97-AF65-F5344CB8AC3E}">
        <p14:creationId xmlns:p14="http://schemas.microsoft.com/office/powerpoint/2010/main" val="314129045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11190" y="112415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一、企业发展与扩张概念补充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9310" y="1907540"/>
            <a:ext cx="10515600" cy="4709795"/>
          </a:xfrm>
        </p:spPr>
        <p:txBody>
          <a:bodyPr>
            <a:normAutofit/>
          </a:bodyPr>
          <a:lstStyle/>
          <a:p>
            <a:pPr marL="0" indent="0" algn="ctr">
              <a:lnSpc>
                <a:spcPct val="150000"/>
              </a:lnSpc>
              <a:buNone/>
            </a:pPr>
            <a:r>
              <a:rPr lang="en-US" altLang="zh-CN" sz="29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识别问题</a:t>
            </a:r>
            <a:endParaRPr lang="zh-CN" altLang="en-US" sz="29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如果扩张效应不明显，会体现什么样的特征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?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课堂练习：海信科龙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2013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年年度报告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为什么不同企业，控制性投资的撬动效应存在差异？</a:t>
            </a:r>
            <a:endParaRPr sz="32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457758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11190" y="112415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一、企业发展与扩张概念补充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9310" y="2147570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方式：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、自主经营（经营资产）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2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、对外控制性投资（长期股权投资）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自主经营积累</a:t>
            </a: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V.S.</a:t>
            </a: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对外控制性投资（长期股权投资）</a:t>
            </a: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不同发展方式企业报表存在哪些差异？</a:t>
            </a:r>
          </a:p>
        </p:txBody>
      </p:sp>
    </p:spTree>
    <p:extLst>
      <p:ext uri="{BB962C8B-B14F-4D97-AF65-F5344CB8AC3E}">
        <p14:creationId xmlns:p14="http://schemas.microsoft.com/office/powerpoint/2010/main" val="123478726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11190" y="112415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一、企业发展与扩张概念补充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9310" y="1907540"/>
            <a:ext cx="10515600" cy="4351338"/>
          </a:xfrm>
        </p:spPr>
        <p:txBody>
          <a:bodyPr>
            <a:normAutofit fontScale="850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对外扩张的利弊分析：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1、利润是否与其他股东分享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2、是否与其他股东分担风险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3、是否形成“撬动效应”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资金来源：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1、股东注资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2、银行借款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3、经营活动中累计的累积利润</a:t>
            </a:r>
          </a:p>
        </p:txBody>
      </p:sp>
    </p:spTree>
    <p:extLst>
      <p:ext uri="{BB962C8B-B14F-4D97-AF65-F5344CB8AC3E}">
        <p14:creationId xmlns:p14="http://schemas.microsoft.com/office/powerpoint/2010/main" val="418341179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11190" y="112415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一、企业发展与扩张概念补充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9310" y="2147570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企业选择什么样的扩张方式受到哪些因素的影响？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资源因素</a:t>
            </a:r>
          </a:p>
          <a:p>
            <a:pPr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风险因素</a:t>
            </a:r>
          </a:p>
        </p:txBody>
      </p:sp>
    </p:spTree>
    <p:extLst>
      <p:ext uri="{BB962C8B-B14F-4D97-AF65-F5344CB8AC3E}">
        <p14:creationId xmlns:p14="http://schemas.microsoft.com/office/powerpoint/2010/main" val="13253094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11190" y="112415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一、企业发展与扩张概念补充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9310" y="1907540"/>
            <a:ext cx="10515600" cy="4351338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在建工程时间过长的存在什么风险？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投资收益的不确定性较大（产能过程、财务造假？）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https://www.sohu.com/a/136177313_481816</a:t>
            </a:r>
          </a:p>
        </p:txBody>
      </p:sp>
    </p:spTree>
    <p:extLst>
      <p:ext uri="{BB962C8B-B14F-4D97-AF65-F5344CB8AC3E}">
        <p14:creationId xmlns:p14="http://schemas.microsoft.com/office/powerpoint/2010/main" val="20667769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0" y="0"/>
            <a:ext cx="12339587" cy="688697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24" name="矩形 23"/>
          <p:cNvSpPr/>
          <p:nvPr/>
        </p:nvSpPr>
        <p:spPr>
          <a:xfrm>
            <a:off x="4002462" y="805721"/>
            <a:ext cx="251303" cy="468000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100529" y="809928"/>
            <a:ext cx="1893187" cy="468000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" name="直角三角形 4"/>
          <p:cNvSpPr/>
          <p:nvPr/>
        </p:nvSpPr>
        <p:spPr>
          <a:xfrm flipV="1">
            <a:off x="8993716" y="807144"/>
            <a:ext cx="565200" cy="468000"/>
          </a:xfrm>
          <a:prstGeom prst="rtTriangle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-13264" y="1160668"/>
            <a:ext cx="4015726" cy="107549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4" name="图片 4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64" y="28978"/>
            <a:ext cx="2198347" cy="1121344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3741" y="344475"/>
            <a:ext cx="2210287" cy="70289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4496045" y="785764"/>
            <a:ext cx="23587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现金流量表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1524343" y="6328229"/>
            <a:ext cx="566057" cy="406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graphicFrame>
        <p:nvGraphicFramePr>
          <p:cNvPr id="4" name="表格 3"/>
          <p:cNvGraphicFramePr/>
          <p:nvPr>
            <p:custDataLst>
              <p:tags r:id="rId2"/>
            </p:custDataLst>
          </p:nvPr>
        </p:nvGraphicFramePr>
        <p:xfrm>
          <a:off x="1321435" y="2357755"/>
          <a:ext cx="9422765" cy="30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0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64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9182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一、经营活动产生的现金流量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07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243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二、投资活动产生的现金流量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243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07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三、筹资活动产生的现金流量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企业建立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03605" y="2084070"/>
            <a:ext cx="10140950" cy="11350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：股东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以货币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出资2000万设立企业，资产负债表、利润表、现金流量表如何变化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？</a:t>
            </a:r>
            <a:endParaRPr lang="zh-CN" sz="2400" b="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企业建立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03605" y="1882140"/>
            <a:ext cx="1014095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</a:t>
            </a:r>
          </a:p>
        </p:txBody>
      </p:sp>
      <p:graphicFrame>
        <p:nvGraphicFramePr>
          <p:cNvPr id="4" name="表格 3"/>
          <p:cNvGraphicFramePr/>
          <p:nvPr>
            <p:custDataLst>
              <p:tags r:id="rId1"/>
            </p:custDataLst>
          </p:nvPr>
        </p:nvGraphicFramePr>
        <p:xfrm>
          <a:off x="1287145" y="2668905"/>
          <a:ext cx="9127490" cy="3764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525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01117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219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8155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728345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金额</a:t>
                      </a:r>
                      <a:endParaRPr lang="zh-CN" altLang="en-US" sz="1800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货币资金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实收资本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股东权益合计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3370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资产总计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负债与股东权益总计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400" b="1" kern="100" spc="100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企业建立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03605" y="1882140"/>
            <a:ext cx="10140950" cy="1753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利润表</a:t>
            </a:r>
          </a:p>
          <a:p>
            <a:pPr indent="0">
              <a:lnSpc>
                <a:spcPct val="150000"/>
              </a:lnSpc>
              <a:buFont typeface="Arial" panose="020B0604020202020204" pitchFamily="34" charset="0"/>
              <a:buNone/>
            </a:pPr>
            <a:r>
              <a:rPr lang="en-US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</a:t>
            </a:r>
            <a:r>
              <a:rPr 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利润是对外交易实现的，所以入资不涉及</a:t>
            </a:r>
          </a:p>
          <a:p>
            <a:pPr marL="342900" indent="-3429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现金流量表</a:t>
            </a: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375410" y="3635375"/>
          <a:ext cx="9422765" cy="2976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3402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825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26440"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项目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金额</a:t>
                      </a:r>
                    </a:p>
                    <a:p>
                      <a:pPr algn="ctr" fontAlgn="ctr">
                        <a:lnSpc>
                          <a:spcPct val="100000"/>
                        </a:lnSpc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（单位：万元）</a:t>
                      </a:r>
                    </a:p>
                  </a:txBody>
                  <a:tcPr anchor="ctr">
                    <a:solidFill>
                      <a:srgbClr val="E9EBF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879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一、经营活动产生的现金流量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2435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二、投资活动产生的现金流量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307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sz="1800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sym typeface="+mn-ea"/>
                        </a:rPr>
                        <a:t>三、筹资活动产生的现金流量</a:t>
                      </a: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b="1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3307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吸收股东入资收到的现金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33070">
                <a:tc>
                  <a:txBody>
                    <a:bodyPr/>
                    <a:lstStyle/>
                    <a:p>
                      <a:pPr algn="just">
                        <a:buNone/>
                      </a:pPr>
                      <a:r>
                        <a:rPr lang="zh-CN" altLang="en-US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货币资金净增加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b="1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2 000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-194375" y="828724"/>
            <a:ext cx="12562838" cy="182598"/>
          </a:xfrm>
          <a:prstGeom prst="rect">
            <a:avLst/>
          </a:prstGeom>
          <a:solidFill>
            <a:srgbClr val="622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print">
            <a:alphaModFix amt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0496" y="-42404"/>
            <a:ext cx="1707809" cy="871128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28" y="332041"/>
            <a:ext cx="1522774" cy="4842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03215" y="1125428"/>
            <a:ext cx="11468838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62205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、企业融资</a:t>
            </a:r>
          </a:p>
        </p:txBody>
      </p:sp>
      <p:cxnSp>
        <p:nvCxnSpPr>
          <p:cNvPr id="16" name="直接连接符 7"/>
          <p:cNvCxnSpPr/>
          <p:nvPr/>
        </p:nvCxnSpPr>
        <p:spPr>
          <a:xfrm flipV="1">
            <a:off x="330475" y="1574852"/>
            <a:ext cx="11590370" cy="9522"/>
          </a:xfrm>
          <a:prstGeom prst="line">
            <a:avLst/>
          </a:prstGeom>
          <a:ln w="38100">
            <a:solidFill>
              <a:srgbClr val="62205D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967105" y="2075180"/>
            <a:ext cx="10140950" cy="11350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50000"/>
              </a:lnSpc>
            </a:pPr>
            <a:r>
              <a:rPr lang="zh-CN" sz="24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思考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：企业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向银行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贷款1000万，期限6个月</a:t>
            </a:r>
            <a:r>
              <a:rPr lang="zh-CN" altLang="en-US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</a:t>
            </a:r>
            <a:r>
              <a:rPr lang="zh-CN" sz="2400" b="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资产负债表、利润表、现金流量表如何变化。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65.896062992126,&quot;width&quot;:3461.963779527559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718*262"/>
  <p:tag name="TABLE_ENDDRAG_RECT" val="144*165*718*26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741*299"/>
  <p:tag name="TABLE_ENDDRAG_RECT" val="110*167*741*29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718*262"/>
  <p:tag name="TABLE_ENDDRAG_RECT" val="144*165*718*26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549*367"/>
  <p:tag name="TABLE_ENDDRAG_RECT" val="104*212*549*367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718*262"/>
  <p:tag name="TABLE_ENDDRAG_RECT" val="144*165*718*26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549*367"/>
  <p:tag name="TABLE_ENDDRAG_RECT" val="104*212*549*367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718*262"/>
  <p:tag name="TABLE_ENDDRAG_RECT" val="144*165*718*262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549*367"/>
  <p:tag name="TABLE_ENDDRAG_RECT" val="104*212*549*367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684*380"/>
  <p:tag name="TABLE_ENDDRAG_RECT" val="224*143*684*380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720*256"/>
  <p:tag name="TABLE_ENDDRAG_RECT" val="110*167*720*25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65.896062992126,&quot;width&quot;:3461.963779527559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684*380"/>
  <p:tag name="TABLE_ENDDRAG_RECT" val="224*143*684*380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720*256"/>
  <p:tag name="TABLE_ENDDRAG_RECT" val="110*167*720*256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684*380"/>
  <p:tag name="TABLE_ENDDRAG_RECT" val="224*143*684*380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549*522"/>
  <p:tag name="TABLE_ENDDRAG_RECT" val="350*26*549*52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684*380"/>
  <p:tag name="TABLE_ENDDRAG_RECT" val="224*143*684*380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549*522"/>
  <p:tag name="TABLE_ENDDRAG_RECT" val="350*26*549*522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684*380"/>
  <p:tag name="TABLE_ENDDRAG_RECT" val="224*143*684*380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684*380"/>
  <p:tag name="TABLE_ENDDRAG_RECT" val="224*143*684*380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549*522"/>
  <p:tag name="TABLE_ENDDRAG_RECT" val="350*26*549*52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718*262"/>
  <p:tag name="TABLE_ENDDRAG_RECT" val="144*165*718*26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65.896062992126,&quot;width&quot;:3461.963779527559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720*256"/>
  <p:tag name="TABLE_ENDDRAG_RECT" val="110*167*720*25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65.896062992126,&quot;width&quot;:3461.963779527559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741*299"/>
  <p:tag name="TABLE_ENDDRAG_RECT" val="110*167*741*29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718*262"/>
  <p:tag name="TABLE_ENDDRAG_RECT" val="144*165*718*26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029b97ca-41c2-4028-a4ce-0aa056fbe513}"/>
  <p:tag name="TABLE_ENDDRAG_ORIGIN_RECT" val="741*299"/>
  <p:tag name="TABLE_ENDDRAG_RECT" val="110*167*741*299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 w="952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985</TotalTime>
  <Words>3225</Words>
  <Application>Microsoft Office PowerPoint</Application>
  <PresentationFormat>宽屏</PresentationFormat>
  <Paragraphs>767</Paragraphs>
  <Slides>45</Slides>
  <Notes>44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45</vt:i4>
      </vt:variant>
    </vt:vector>
  </HeadingPairs>
  <TitlesOfParts>
    <vt:vector size="55" baseType="lpstr">
      <vt:lpstr>PingFang SC</vt:lpstr>
      <vt:lpstr>等线</vt:lpstr>
      <vt:lpstr>等线 Light</vt:lpstr>
      <vt:lpstr>宋体</vt:lpstr>
      <vt:lpstr>微软雅黑</vt:lpstr>
      <vt:lpstr>Arial</vt:lpstr>
      <vt:lpstr>Calibri</vt:lpstr>
      <vt:lpstr>Times New Roman</vt:lpstr>
      <vt:lpstr>Wingdings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wangguojun</cp:lastModifiedBy>
  <cp:revision>260</cp:revision>
  <dcterms:created xsi:type="dcterms:W3CDTF">2021-03-17T13:45:00Z</dcterms:created>
  <dcterms:modified xsi:type="dcterms:W3CDTF">2024-12-10T13:38:10Z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278FC1AC8A3D40F89B936510FB1C2328</vt:lpwstr>
  </property>
  <property fmtid="{D5CDD505-2E9C-101B-9397-08002B2CF9AE}" pid="3" name="KSOProductBuildVer">
    <vt:lpwstr>2052-11.1.0.11365</vt:lpwstr>
  </property>
</Properties>
</file>