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tags/tag2.xml" ContentType="application/vnd.openxmlformats-officedocument.presentationml.tags+xml"/>
  <Override PartName="/ppt/notesSlides/notesSlide29.xml" ContentType="application/vnd.openxmlformats-officedocument.presentationml.notesSlide+xml"/>
  <Override PartName="/ppt/tags/tag3.xml" ContentType="application/vnd.openxmlformats-officedocument.presentationml.tags+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0"/>
  </p:notesMasterIdLst>
  <p:sldIdLst>
    <p:sldId id="503" r:id="rId2"/>
    <p:sldId id="791" r:id="rId3"/>
    <p:sldId id="505" r:id="rId4"/>
    <p:sldId id="747" r:id="rId5"/>
    <p:sldId id="413" r:id="rId6"/>
    <p:sldId id="758" r:id="rId7"/>
    <p:sldId id="789" r:id="rId8"/>
    <p:sldId id="703" r:id="rId9"/>
    <p:sldId id="704" r:id="rId10"/>
    <p:sldId id="792" r:id="rId11"/>
    <p:sldId id="746" r:id="rId12"/>
    <p:sldId id="790" r:id="rId13"/>
    <p:sldId id="761" r:id="rId14"/>
    <p:sldId id="762" r:id="rId15"/>
    <p:sldId id="764" r:id="rId16"/>
    <p:sldId id="765" r:id="rId17"/>
    <p:sldId id="783" r:id="rId18"/>
    <p:sldId id="767" r:id="rId19"/>
    <p:sldId id="793" r:id="rId20"/>
    <p:sldId id="784" r:id="rId21"/>
    <p:sldId id="785" r:id="rId22"/>
    <p:sldId id="768" r:id="rId23"/>
    <p:sldId id="769" r:id="rId24"/>
    <p:sldId id="770" r:id="rId25"/>
    <p:sldId id="773" r:id="rId26"/>
    <p:sldId id="774" r:id="rId27"/>
    <p:sldId id="775" r:id="rId28"/>
    <p:sldId id="776" r:id="rId29"/>
    <p:sldId id="660" r:id="rId30"/>
    <p:sldId id="788" r:id="rId31"/>
    <p:sldId id="777" r:id="rId32"/>
    <p:sldId id="786" r:id="rId33"/>
    <p:sldId id="778" r:id="rId34"/>
    <p:sldId id="779" r:id="rId35"/>
    <p:sldId id="780" r:id="rId36"/>
    <p:sldId id="781" r:id="rId37"/>
    <p:sldId id="782" r:id="rId38"/>
    <p:sldId id="760" r:id="rId3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2205D"/>
    <a:srgbClr val="CC99FF"/>
    <a:srgbClr val="DCC7DB"/>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756" autoAdjust="0"/>
    <p:restoredTop sz="92237" autoAdjust="0"/>
  </p:normalViewPr>
  <p:slideViewPr>
    <p:cSldViewPr snapToGrid="0">
      <p:cViewPr varScale="1">
        <p:scale>
          <a:sx n="81" d="100"/>
          <a:sy n="81" d="100"/>
        </p:scale>
        <p:origin x="763" y="58"/>
      </p:cViewPr>
      <p:guideLst>
        <p:guide orient="horz" pos="2160"/>
        <p:guide pos="3841"/>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A31CE74-D480-47DE-B126-CBA7F835947C}" type="datetimeFigureOut">
              <a:rPr lang="zh-CN" altLang="en-US" smtClean="0"/>
              <a:t>2024/12/17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977AB9C-4740-420C-9E06-DC14883DCDB7}" type="slidenum">
              <a:rPr lang="zh-CN" altLang="en-US" smtClean="0"/>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4067681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7474838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75488599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17305903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28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30</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56753034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26003342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36</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38</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804738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5</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7</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3649037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11</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0183833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12</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17005277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13</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defRPr/>
            </a:pPr>
            <a:fld id="{7392B679-AE23-4750-8FB0-6513430B8953}"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t>14</a:t>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p:cNvSpPr>
            <a:spLocks noGrp="1"/>
          </p:cNvSpPr>
          <p:nvPr>
            <p:ph type="dt" sz="half" idx="10"/>
          </p:nvPr>
        </p:nvSpPr>
        <p:spPr/>
        <p:txBody>
          <a:bodyPr/>
          <a:lstStyle/>
          <a:p>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C81C7A00-EA56-4E0E-BA65-B9A75A975070}"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1C7A00-EA56-4E0E-BA65-B9A75A975070}"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12.xml"/><Relationship Id="rId5" Type="http://schemas.openxmlformats.org/officeDocument/2006/relationships/hyperlink" Target="https://finance.qq.com/a/20191022/006220.htm" TargetMode="External"/><Relationship Id="rId4"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1.xml"/><Relationship Id="rId1" Type="http://schemas.openxmlformats.org/officeDocument/2006/relationships/slideLayout" Target="../slideLayouts/slideLayout12.xml"/><Relationship Id="rId5" Type="http://schemas.openxmlformats.org/officeDocument/2006/relationships/hyperlink" Target="http://www.sohu.com/a/231516215_134709" TargetMode="External"/><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2.xml"/><Relationship Id="rId1" Type="http://schemas.openxmlformats.org/officeDocument/2006/relationships/slideLayout" Target="../slideLayouts/slideLayout12.xml"/><Relationship Id="rId6" Type="http://schemas.openxmlformats.org/officeDocument/2006/relationships/hyperlink" Target="http://finance.sina.com.cn/stock/relnews/cn/2021-11-29/doc-ikyamrmy5679651.shtml" TargetMode="External"/><Relationship Id="rId5" Type="http://schemas.openxmlformats.org/officeDocument/2006/relationships/hyperlink" Target="http://baijiahao.baidu.com/s?id=1650070309388306429&amp;wfr=spider&amp;for=pc" TargetMode="External"/><Relationship Id="rId4"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2.xml"/><Relationship Id="rId1" Type="http://schemas.openxmlformats.org/officeDocument/2006/relationships/tags" Target="../tags/tag1.xml"/><Relationship Id="rId5" Type="http://schemas.openxmlformats.org/officeDocument/2006/relationships/image" Target="../media/image5.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5.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6.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7.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8.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2.xml"/><Relationship Id="rId1" Type="http://schemas.openxmlformats.org/officeDocument/2006/relationships/tags" Target="../tags/tag2.xml"/><Relationship Id="rId5" Type="http://schemas.openxmlformats.org/officeDocument/2006/relationships/image" Target="../media/image3.png"/><Relationship Id="rId4" Type="http://schemas.openxmlformats.org/officeDocument/2006/relationships/image" Target="../media/image2.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2.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s/_rels/slide3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1.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直角三角形 1"/>
          <p:cNvSpPr/>
          <p:nvPr/>
        </p:nvSpPr>
        <p:spPr>
          <a:xfrm flipV="1">
            <a:off x="0" y="-31500"/>
            <a:ext cx="9435830" cy="2219415"/>
          </a:xfrm>
          <a:prstGeom prst="rtTriangle">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26" name="文本框 25"/>
          <p:cNvSpPr txBox="1"/>
          <p:nvPr/>
        </p:nvSpPr>
        <p:spPr>
          <a:xfrm>
            <a:off x="2786380" y="1906270"/>
            <a:ext cx="7788910" cy="3751925"/>
          </a:xfrm>
          <a:prstGeom prst="rect">
            <a:avLst/>
          </a:prstGeom>
          <a:noFill/>
        </p:spPr>
        <p:txBody>
          <a:bodyPr wrap="square" rtlCol="0">
            <a:spAutoFit/>
          </a:bodyPr>
          <a:lstStyle/>
          <a:p>
            <a:pPr algn="ctr">
              <a:lnSpc>
                <a:spcPct val="200000"/>
              </a:lnSpc>
            </a:pPr>
            <a:r>
              <a:rPr lang="zh-CN" altLang="en-US" sz="4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第三章</a:t>
            </a:r>
            <a:r>
              <a:rPr lang="en-US" altLang="zh-CN" sz="4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 </a:t>
            </a:r>
          </a:p>
          <a:p>
            <a:pPr algn="ctr">
              <a:lnSpc>
                <a:spcPct val="200000"/>
              </a:lnSpc>
            </a:pPr>
            <a:r>
              <a:rPr lang="en-US" altLang="zh-CN" sz="4000" b="1" kern="100" spc="100" dirty="0" err="1">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财务报表分析的基本步骤和方法</a:t>
            </a:r>
            <a:endParaRPr lang="en-US" altLang="zh-CN" sz="4000"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endParaRPr>
          </a:p>
          <a:p>
            <a:pPr algn="ctr">
              <a:lnSpc>
                <a:spcPct val="150000"/>
              </a:lnSpc>
            </a:pPr>
            <a:r>
              <a:rPr lang="zh-CN" altLang="en-US"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王国俊</a:t>
            </a:r>
            <a:endParaRPr lang="en-US" altLang="zh-CN"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endParaRPr>
          </a:p>
          <a:p>
            <a:pPr algn="ctr">
              <a:lnSpc>
                <a:spcPct val="150000"/>
              </a:lnSpc>
            </a:pPr>
            <a:r>
              <a:rPr lang="zh-CN" altLang="en-US"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教授、博士生导师</a:t>
            </a:r>
            <a:endParaRPr lang="en-US" altLang="zh-CN"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endParaRPr>
          </a:p>
          <a:p>
            <a:pPr algn="ctr">
              <a:lnSpc>
                <a:spcPct val="150000"/>
              </a:lnSpc>
            </a:pPr>
            <a:r>
              <a:rPr lang="zh-CN" altLang="en-US"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rPr>
              <a:t>全国会计领军人才</a:t>
            </a:r>
            <a:endParaRPr lang="en-US" altLang="zh-CN" b="1" kern="100" spc="100" dirty="0">
              <a:solidFill>
                <a:srgbClr val="62205D"/>
              </a:solidFill>
              <a:latin typeface="Times New Roman" panose="02020603050405020304" pitchFamily="18" charset="0"/>
              <a:ea typeface="PingFang SC" panose="020B0400000000000000" pitchFamily="34" charset="-122"/>
              <a:cs typeface="Times New Roman" panose="02020603050405020304" pitchFamily="18" charset="0"/>
            </a:endParaRPr>
          </a:p>
        </p:txBody>
      </p:sp>
      <p:pic>
        <p:nvPicPr>
          <p:cNvPr id="32" name="图片 3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50310" y="527075"/>
            <a:ext cx="2057400" cy="654279"/>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6485EF6-FD79-44A5-A14E-7243407DD518}"/>
              </a:ext>
            </a:extLst>
          </p:cNvPr>
          <p:cNvSpPr>
            <a:spLocks noGrp="1"/>
          </p:cNvSpPr>
          <p:nvPr>
            <p:ph type="title"/>
          </p:nvPr>
        </p:nvSpPr>
        <p:spPr/>
        <p:txBody>
          <a:bodyPr/>
          <a:lstStyle/>
          <a:p>
            <a:r>
              <a:rPr lang="zh-CN" altLang="en-US" dirty="0"/>
              <a:t>盈利预测</a:t>
            </a:r>
          </a:p>
        </p:txBody>
      </p:sp>
      <p:sp>
        <p:nvSpPr>
          <p:cNvPr id="3" name="内容占位符 2">
            <a:extLst>
              <a:ext uri="{FF2B5EF4-FFF2-40B4-BE49-F238E27FC236}">
                <a16:creationId xmlns:a16="http://schemas.microsoft.com/office/drawing/2014/main" id="{B97C7298-6562-48A6-AE89-AD16C95BEFAD}"/>
              </a:ext>
            </a:extLst>
          </p:cNvPr>
          <p:cNvSpPr>
            <a:spLocks noGrp="1"/>
          </p:cNvSpPr>
          <p:nvPr>
            <p:ph idx="1"/>
          </p:nvPr>
        </p:nvSpPr>
        <p:spPr/>
        <p:txBody>
          <a:bodyPr/>
          <a:lstStyle/>
          <a:p>
            <a:r>
              <a:rPr lang="zh-CN" altLang="en-US" sz="2400" kern="100" dirty="0">
                <a:solidFill>
                  <a:srgbClr val="00B0F0"/>
                </a:solidFill>
                <a:latin typeface="微软雅黑" panose="020B0503020204020204" pitchFamily="34" charset="-122"/>
                <a:ea typeface="微软雅黑" panose="020B0503020204020204" pitchFamily="34" charset="-122"/>
              </a:rPr>
              <a:t>盲人摸象？</a:t>
            </a:r>
            <a:endParaRPr lang="en-US" altLang="zh-CN" sz="2400" kern="100" dirty="0">
              <a:solidFill>
                <a:srgbClr val="00B0F0"/>
              </a:solidFill>
              <a:latin typeface="微软雅黑" panose="020B0503020204020204" pitchFamily="34" charset="-122"/>
              <a:ea typeface="微软雅黑" panose="020B0503020204020204" pitchFamily="34" charset="-122"/>
            </a:endParaRPr>
          </a:p>
          <a:p>
            <a:r>
              <a:rPr lang="zh-CN" altLang="en-US" sz="2400" kern="100" dirty="0">
                <a:solidFill>
                  <a:srgbClr val="00B0F0"/>
                </a:solidFill>
                <a:latin typeface="微软雅黑" panose="020B0503020204020204" pitchFamily="34" charset="-122"/>
                <a:ea typeface="微软雅黑" panose="020B0503020204020204" pitchFamily="34" charset="-122"/>
              </a:rPr>
              <a:t>如果认为未来是不确定的，那么预测就没有意义！</a:t>
            </a:r>
            <a:endParaRPr lang="en-US" altLang="zh-CN" sz="2400" kern="100" dirty="0">
              <a:solidFill>
                <a:srgbClr val="00B0F0"/>
              </a:solidFill>
              <a:latin typeface="微软雅黑" panose="020B0503020204020204" pitchFamily="34" charset="-122"/>
              <a:ea typeface="微软雅黑" panose="020B0503020204020204" pitchFamily="34" charset="-122"/>
            </a:endParaRPr>
          </a:p>
          <a:p>
            <a:r>
              <a:rPr lang="zh-CN" altLang="en-US" sz="2400" kern="100" dirty="0">
                <a:solidFill>
                  <a:srgbClr val="00B0F0"/>
                </a:solidFill>
                <a:latin typeface="微软雅黑" panose="020B0503020204020204" pitchFamily="34" charset="-122"/>
                <a:ea typeface="微软雅黑" panose="020B0503020204020204" pitchFamily="34" charset="-122"/>
              </a:rPr>
              <a:t>按图索骥？</a:t>
            </a:r>
            <a:endParaRPr lang="en-US" altLang="zh-CN" sz="2400" kern="100" dirty="0">
              <a:solidFill>
                <a:srgbClr val="00B0F0"/>
              </a:solidFill>
              <a:latin typeface="微软雅黑" panose="020B0503020204020204" pitchFamily="34" charset="-122"/>
              <a:ea typeface="微软雅黑" panose="020B0503020204020204" pitchFamily="34" charset="-122"/>
            </a:endParaRPr>
          </a:p>
          <a:p>
            <a:r>
              <a:rPr lang="zh-CN" altLang="en-US" sz="2400" kern="100" dirty="0">
                <a:solidFill>
                  <a:srgbClr val="00B0F0"/>
                </a:solidFill>
                <a:latin typeface="微软雅黑" panose="020B0503020204020204" pitchFamily="34" charset="-122"/>
                <a:ea typeface="微软雅黑" panose="020B0503020204020204" pitchFamily="34" charset="-122"/>
              </a:rPr>
              <a:t>如果认为过去的将来还会发生，有规律可循，那么，预测就是有意义的！</a:t>
            </a:r>
            <a:endParaRPr lang="en-US" altLang="zh-CN" sz="2400" kern="100" dirty="0">
              <a:solidFill>
                <a:srgbClr val="00B0F0"/>
              </a:solidFill>
              <a:latin typeface="微软雅黑" panose="020B0503020204020204" pitchFamily="34" charset="-122"/>
              <a:ea typeface="微软雅黑" panose="020B0503020204020204" pitchFamily="34" charset="-122"/>
            </a:endParaRPr>
          </a:p>
          <a:p>
            <a:r>
              <a:rPr lang="zh-CN" altLang="en-US" sz="2400" kern="100" dirty="0">
                <a:solidFill>
                  <a:srgbClr val="00B0F0"/>
                </a:solidFill>
                <a:latin typeface="微软雅黑" panose="020B0503020204020204" pitchFamily="34" charset="-122"/>
                <a:ea typeface="微软雅黑" panose="020B0503020204020204" pitchFamily="34" charset="-122"/>
              </a:rPr>
              <a:t>理解规律能够提高预测正确的概率。</a:t>
            </a:r>
          </a:p>
        </p:txBody>
      </p:sp>
      <p:sp>
        <p:nvSpPr>
          <p:cNvPr id="4" name="灯片编号占位符 3">
            <a:extLst>
              <a:ext uri="{FF2B5EF4-FFF2-40B4-BE49-F238E27FC236}">
                <a16:creationId xmlns:a16="http://schemas.microsoft.com/office/drawing/2014/main" id="{B393EC92-FFD2-4F25-8383-E24817080D4D}"/>
              </a:ext>
            </a:extLst>
          </p:cNvPr>
          <p:cNvSpPr>
            <a:spLocks noGrp="1"/>
          </p:cNvSpPr>
          <p:nvPr>
            <p:ph type="sldNum" sz="quarter" idx="12"/>
          </p:nvPr>
        </p:nvSpPr>
        <p:spPr/>
        <p:txBody>
          <a:bodyPr/>
          <a:lstStyle/>
          <a:p>
            <a:fld id="{C81C7A00-EA56-4E0E-BA65-B9A75A975070}" type="slidenum">
              <a:rPr lang="zh-CN" altLang="en-US" smtClean="0"/>
              <a:t>10</a:t>
            </a:fld>
            <a:endParaRPr lang="zh-CN" altLang="en-US"/>
          </a:p>
        </p:txBody>
      </p:sp>
    </p:spTree>
    <p:extLst>
      <p:ext uri="{BB962C8B-B14F-4D97-AF65-F5344CB8AC3E}">
        <p14:creationId xmlns:p14="http://schemas.microsoft.com/office/powerpoint/2010/main" val="33042704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二、财务报表分析的方法</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20497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基本方法论</a:t>
            </a:r>
          </a:p>
        </p:txBody>
      </p:sp>
      <p:sp>
        <p:nvSpPr>
          <p:cNvPr id="6" name="AutoShape 10"/>
          <p:cNvSpPr>
            <a:spLocks noChangeArrowheads="1"/>
          </p:cNvSpPr>
          <p:nvPr/>
        </p:nvSpPr>
        <p:spPr bwMode="auto">
          <a:xfrm rot="5400000">
            <a:off x="5397478" y="-1387671"/>
            <a:ext cx="1821815" cy="9406648"/>
          </a:xfrm>
          <a:prstGeom prst="homePlate">
            <a:avLst>
              <a:gd name="adj" fmla="val 17708"/>
            </a:avLst>
          </a:prstGeom>
          <a:solidFill>
            <a:schemeClr val="bg2"/>
          </a:solidFill>
          <a:ln w="6350">
            <a:solidFill>
              <a:schemeClr val="tx1"/>
            </a:solidFill>
            <a:miter lim="800000"/>
          </a:ln>
          <a:effectLst/>
        </p:spPr>
        <p:txBody>
          <a:bodyPr rot="10800000" vert="eaVert" lIns="0" tIns="0" rIns="0" bIns="0" anchor="ctr"/>
          <a:lstStyle/>
          <a:p>
            <a:pPr fontAlgn="auto">
              <a:spcBef>
                <a:spcPts val="0"/>
              </a:spcBef>
              <a:spcAft>
                <a:spcPts val="0"/>
              </a:spcAft>
              <a:defRPr/>
            </a:pPr>
            <a:r>
              <a:rPr lang="zh-CN" altLang="en-US" sz="2400" dirty="0">
                <a:ln>
                  <a:noFill/>
                </a:ln>
                <a:solidFill>
                  <a:schemeClr val="tx1"/>
                </a:solidFill>
                <a:effectLst/>
                <a:uFillTx/>
                <a:ea typeface="华文楷体" panose="02010600040101010101" charset="-122"/>
              </a:rPr>
              <a:t>比较分析法:</a:t>
            </a:r>
            <a:r>
              <a:rPr lang="zh-CN" altLang="en-US" sz="2400" b="1" dirty="0">
                <a:ln>
                  <a:noFill/>
                </a:ln>
                <a:solidFill>
                  <a:srgbClr val="00B0F0"/>
                </a:solidFill>
                <a:effectLst/>
                <a:uFillTx/>
                <a:ea typeface="华文楷体" panose="02010600040101010101" charset="-122"/>
              </a:rPr>
              <a:t>与前期、计划及同行业或资本市场平均水平</a:t>
            </a:r>
            <a:r>
              <a:rPr lang="zh-CN" altLang="en-US" sz="2400" dirty="0">
                <a:ln>
                  <a:noFill/>
                </a:ln>
                <a:solidFill>
                  <a:schemeClr val="tx1"/>
                </a:solidFill>
                <a:effectLst/>
                <a:uFillTx/>
                <a:ea typeface="华文楷体" panose="02010600040101010101" charset="-122"/>
              </a:rPr>
              <a:t>等指标进行对比，提供有关企业当期经营业绩大致变化水平的信息。</a:t>
            </a:r>
            <a:endParaRPr lang="zh-CN" altLang="en-US" sz="2400" dirty="0">
              <a:ln>
                <a:noFill/>
              </a:ln>
              <a:solidFill>
                <a:schemeClr val="tx1"/>
              </a:solidFill>
              <a:effectLst/>
              <a:uFillTx/>
              <a:latin typeface="华文楷体" panose="02010600040101010101" charset="-122"/>
              <a:ea typeface="华文楷体" panose="02010600040101010101" charset="-122"/>
            </a:endParaRPr>
          </a:p>
        </p:txBody>
      </p:sp>
      <p:sp>
        <p:nvSpPr>
          <p:cNvPr id="7" name="AutoShape 11"/>
          <p:cNvSpPr>
            <a:spLocks noChangeArrowheads="1"/>
          </p:cNvSpPr>
          <p:nvPr/>
        </p:nvSpPr>
        <p:spPr bwMode="auto">
          <a:xfrm>
            <a:off x="7278370" y="4555490"/>
            <a:ext cx="2578100" cy="1889760"/>
          </a:xfrm>
          <a:prstGeom prst="flowChartManualInput">
            <a:avLst/>
          </a:prstGeom>
          <a:gradFill rotWithShape="0">
            <a:gsLst>
              <a:gs pos="0">
                <a:srgbClr val="C63295">
                  <a:gamma/>
                  <a:shade val="46275"/>
                  <a:invGamma/>
                </a:srgbClr>
              </a:gs>
              <a:gs pos="50000">
                <a:srgbClr val="C63295"/>
              </a:gs>
              <a:gs pos="100000">
                <a:srgbClr val="C63295">
                  <a:gamma/>
                  <a:shade val="46275"/>
                  <a:invGamma/>
                </a:srgbClr>
              </a:gs>
            </a:gsLst>
            <a:lin ang="5400000" scaled="1"/>
          </a:gradFill>
          <a:ln w="9525">
            <a:solidFill>
              <a:schemeClr val="tx1"/>
            </a:solidFill>
            <a:miter lim="800000"/>
          </a:ln>
          <a:effectLst>
            <a:outerShdw dist="107763" dir="2700000" algn="ctr" rotWithShape="0">
              <a:srgbClr val="000000">
                <a:alpha val="50000"/>
              </a:srgbClr>
            </a:outerShdw>
          </a:effectLst>
        </p:spPr>
        <p:txBody>
          <a:bodyPr wrap="none" anchor="ctr"/>
          <a:lstStyle/>
          <a:p>
            <a:pPr algn="ctr" fontAlgn="auto">
              <a:spcBef>
                <a:spcPts val="0"/>
              </a:spcBef>
              <a:spcAft>
                <a:spcPts val="0"/>
              </a:spcAft>
              <a:defRPr/>
            </a:pPr>
            <a:r>
              <a:rPr lang="zh-CN" altLang="en-US" sz="2800" dirty="0">
                <a:solidFill>
                  <a:srgbClr val="FFFF66"/>
                </a:solidFill>
                <a:effectLst>
                  <a:outerShdw blurRad="38100" dist="38100" dir="2700000" algn="tl">
                    <a:srgbClr val="000000"/>
                  </a:outerShdw>
                </a:effectLst>
                <a:latin typeface="+mn-lt"/>
                <a:ea typeface="华文楷体" panose="02010600040101010101" charset="-122"/>
              </a:rPr>
              <a:t>公司间比较分析</a:t>
            </a:r>
            <a:endParaRPr lang="en-US" altLang="zh-CN" sz="2800" dirty="0">
              <a:solidFill>
                <a:srgbClr val="FFFF66"/>
              </a:solidFill>
              <a:effectLst>
                <a:outerShdw blurRad="38100" dist="38100" dir="2700000" algn="tl">
                  <a:srgbClr val="000000"/>
                </a:outerShdw>
              </a:effectLst>
              <a:latin typeface="+mn-lt"/>
              <a:ea typeface="华文楷体" panose="02010600040101010101" charset="-122"/>
            </a:endParaRPr>
          </a:p>
        </p:txBody>
      </p:sp>
      <p:sp>
        <p:nvSpPr>
          <p:cNvPr id="3" name="AutoShape 14"/>
          <p:cNvSpPr>
            <a:spLocks noChangeArrowheads="1"/>
          </p:cNvSpPr>
          <p:nvPr/>
        </p:nvSpPr>
        <p:spPr bwMode="auto">
          <a:xfrm rot="10800000">
            <a:off x="3122579" y="4482464"/>
            <a:ext cx="3128996" cy="1962785"/>
          </a:xfrm>
          <a:prstGeom prst="flowChartDocument">
            <a:avLst/>
          </a:prstGeom>
          <a:gradFill rotWithShape="1">
            <a:gsLst>
              <a:gs pos="0">
                <a:srgbClr val="66FF66"/>
              </a:gs>
              <a:gs pos="100000">
                <a:srgbClr val="66FF66">
                  <a:gamma/>
                  <a:shade val="46275"/>
                  <a:invGamma/>
                </a:srgbClr>
              </a:gs>
            </a:gsLst>
            <a:path path="rect">
              <a:fillToRect r="100000" b="100000"/>
            </a:path>
          </a:gradFill>
          <a:ln w="9525">
            <a:solidFill>
              <a:schemeClr val="tx1"/>
            </a:solidFill>
            <a:miter lim="800000"/>
          </a:ln>
          <a:effectLst>
            <a:outerShdw dist="107763" dir="2700000" algn="ctr" rotWithShape="0">
              <a:srgbClr val="000000">
                <a:alpha val="50000"/>
              </a:srgbClr>
            </a:outerShdw>
          </a:effectLst>
        </p:spPr>
        <p:txBody>
          <a:bodyPr rot="10800000" wrap="none" anchor="ctr"/>
          <a:lstStyle/>
          <a:p>
            <a:pPr algn="ctr" fontAlgn="auto">
              <a:spcBef>
                <a:spcPts val="0"/>
              </a:spcBef>
              <a:spcAft>
                <a:spcPts val="0"/>
              </a:spcAft>
              <a:defRPr/>
            </a:pPr>
            <a:r>
              <a:rPr lang="zh-CN" altLang="en-US" sz="2800" dirty="0">
                <a:solidFill>
                  <a:srgbClr val="FFFF66"/>
                </a:solidFill>
                <a:effectLst>
                  <a:outerShdw blurRad="38100" dist="38100" dir="2700000" algn="tl">
                    <a:srgbClr val="000000"/>
                  </a:outerShdw>
                </a:effectLst>
                <a:latin typeface="+mn-lt"/>
                <a:ea typeface="华文楷体" panose="02010600040101010101" charset="-122"/>
              </a:rPr>
              <a:t>公司内部比较分析</a:t>
            </a:r>
          </a:p>
        </p:txBody>
      </p:sp>
    </p:spTree>
    <p:extLst>
      <p:ext uri="{BB962C8B-B14F-4D97-AF65-F5344CB8AC3E}">
        <p14:creationId xmlns:p14="http://schemas.microsoft.com/office/powerpoint/2010/main" val="132493894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二、财务报表分析的方法</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4" y="1699483"/>
            <a:ext cx="8426491" cy="2308324"/>
          </a:xfrm>
          <a:prstGeom prst="rect">
            <a:avLst/>
          </a:prstGeom>
          <a:noFill/>
        </p:spPr>
        <p:txBody>
          <a:bodyPr wrap="square" rtlCol="0">
            <a:spAutoFit/>
          </a:bodyPr>
          <a:lstStyle/>
          <a:p>
            <a:pPr marL="342900" indent="-342900" fontAlgn="ctr">
              <a:lnSpc>
                <a:spcPct val="150000"/>
              </a:lnSpc>
              <a:buFont typeface="Wingdings" panose="05000000000000000000" pitchFamily="2" charset="2"/>
              <a:buChar char="n"/>
            </a:pPr>
            <a:r>
              <a:rPr lang="zh-CN" altLang="en-US" sz="2400" kern="100" dirty="0">
                <a:solidFill>
                  <a:srgbClr val="00B0F0"/>
                </a:solidFill>
                <a:latin typeface="微软雅黑" panose="020B0503020204020204" pitchFamily="34" charset="-122"/>
                <a:ea typeface="微软雅黑" panose="020B0503020204020204" pitchFamily="34" charset="-122"/>
              </a:rPr>
              <a:t>思考：</a:t>
            </a:r>
            <a:endParaRPr lang="en-US" altLang="zh-CN" sz="2400" kern="100" dirty="0">
              <a:solidFill>
                <a:srgbClr val="00B0F0"/>
              </a:solidFill>
              <a:latin typeface="微软雅黑" panose="020B0503020204020204" pitchFamily="34" charset="-122"/>
              <a:ea typeface="微软雅黑" panose="020B0503020204020204" pitchFamily="34" charset="-122"/>
            </a:endParaRPr>
          </a:p>
          <a:p>
            <a:pPr marL="342900" indent="-342900" fontAlgn="ctr">
              <a:lnSpc>
                <a:spcPct val="150000"/>
              </a:lnSpc>
              <a:buFont typeface="Wingdings" panose="05000000000000000000" pitchFamily="2" charset="2"/>
              <a:buChar char="n"/>
            </a:pPr>
            <a:r>
              <a:rPr lang="zh-CN" altLang="en-US" sz="2400" kern="100" dirty="0">
                <a:solidFill>
                  <a:srgbClr val="00B0F0"/>
                </a:solidFill>
                <a:latin typeface="微软雅黑" panose="020B0503020204020204" pitchFamily="34" charset="-122"/>
                <a:ea typeface="微软雅黑" panose="020B0503020204020204" pitchFamily="34" charset="-122"/>
              </a:rPr>
              <a:t>如果不同方法得出的结论是一致的，结论的可行度、科学性很高！</a:t>
            </a:r>
            <a:endParaRPr lang="en-US" altLang="zh-CN" sz="2400" kern="100" dirty="0">
              <a:solidFill>
                <a:srgbClr val="00B0F0"/>
              </a:solidFill>
              <a:latin typeface="微软雅黑" panose="020B0503020204020204" pitchFamily="34" charset="-122"/>
              <a:ea typeface="微软雅黑" panose="020B0503020204020204" pitchFamily="34" charset="-122"/>
            </a:endParaRPr>
          </a:p>
          <a:p>
            <a:pPr marL="342900" indent="-342900" fontAlgn="ctr">
              <a:lnSpc>
                <a:spcPct val="150000"/>
              </a:lnSpc>
              <a:buFont typeface="Wingdings" panose="05000000000000000000" pitchFamily="2" charset="2"/>
              <a:buChar char="n"/>
            </a:pPr>
            <a:r>
              <a:rPr lang="zh-CN" altLang="en-US" sz="2400" kern="100" dirty="0">
                <a:solidFill>
                  <a:srgbClr val="00B0F0"/>
                </a:solidFill>
                <a:latin typeface="微软雅黑" panose="020B0503020204020204" pitchFamily="34" charset="-122"/>
                <a:ea typeface="微软雅黑" panose="020B0503020204020204" pitchFamily="34" charset="-122"/>
              </a:rPr>
              <a:t>如果不同方法得出的结论不一致，如何进行判断？</a:t>
            </a:r>
          </a:p>
        </p:txBody>
      </p:sp>
    </p:spTree>
    <p:extLst>
      <p:ext uri="{BB962C8B-B14F-4D97-AF65-F5344CB8AC3E}">
        <p14:creationId xmlns:p14="http://schemas.microsoft.com/office/powerpoint/2010/main" val="196451370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52625" y="1134770"/>
            <a:ext cx="11468838" cy="460375"/>
          </a:xfrm>
          <a:prstGeom prst="rect">
            <a:avLst/>
          </a:prstGeom>
          <a:noFill/>
        </p:spPr>
        <p:txBody>
          <a:bodyPr wrap="square" rtlCol="0">
            <a:spAutoFit/>
          </a:bodyPr>
          <a:lstStyle/>
          <a:p>
            <a:r>
              <a:rPr lang="zh-CN" altLang="en-US" sz="2400" b="1">
                <a:solidFill>
                  <a:srgbClr val="62205D"/>
                </a:solidFill>
                <a:latin typeface="微软雅黑" panose="020B0503020204020204" pitchFamily="34" charset="-122"/>
                <a:ea typeface="微软雅黑" panose="020B0503020204020204" pitchFamily="34" charset="-122"/>
              </a:rPr>
              <a:t>二、指标分析法</a:t>
            </a:r>
            <a:endParaRPr lang="zh-CN" altLang="en-US" sz="2400" b="1" dirty="0">
              <a:solidFill>
                <a:srgbClr val="62205D"/>
              </a:solidFill>
              <a:latin typeface="微软雅黑" panose="020B0503020204020204" pitchFamily="34" charset="-122"/>
              <a:ea typeface="微软雅黑" panose="020B0503020204020204" pitchFamily="34" charset="-122"/>
            </a:endParaRP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23545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财务风险分析</a:t>
            </a:r>
          </a:p>
        </p:txBody>
      </p:sp>
      <p:sp>
        <p:nvSpPr>
          <p:cNvPr id="366594" name="Rectangle 2"/>
          <p:cNvSpPr>
            <a:spLocks noChangeArrowheads="1"/>
          </p:cNvSpPr>
          <p:nvPr/>
        </p:nvSpPr>
        <p:spPr bwMode="auto">
          <a:xfrm>
            <a:off x="1105535" y="2330450"/>
            <a:ext cx="4798695" cy="3496310"/>
          </a:xfrm>
          <a:prstGeom prst="rect">
            <a:avLst/>
          </a:prstGeom>
          <a:noFill/>
          <a:ln w="9525">
            <a:noFill/>
            <a:miter lim="800000"/>
          </a:ln>
          <a:effectLst/>
        </p:spPr>
        <p:txBody>
          <a:bodyPr wrap="square">
            <a:spAutoFit/>
          </a:bodyPr>
          <a:lstStyle/>
          <a:p>
            <a:pPr>
              <a:lnSpc>
                <a:spcPct val="180000"/>
              </a:lnSpc>
              <a:spcBef>
                <a:spcPct val="20000"/>
              </a:spcBef>
              <a:buFont typeface="Wingdings" panose="05000000000000000000" pitchFamily="2" charset="2"/>
              <a:buChar char="Ø"/>
            </a:pPr>
            <a:r>
              <a:rPr lang="zh-CN" altLang="en-US" b="1" u="sng" dirty="0">
                <a:latin typeface="微软雅黑" panose="020B0503020204020204" pitchFamily="34" charset="-122"/>
                <a:ea typeface="微软雅黑" panose="020B0503020204020204" pitchFamily="34" charset="-122"/>
              </a:rPr>
              <a:t>短期偿债能力</a:t>
            </a:r>
            <a:r>
              <a:rPr lang="zh-CN" altLang="en-US" b="1" dirty="0">
                <a:latin typeface="微软雅黑" panose="020B0503020204020204" pitchFamily="34" charset="-122"/>
                <a:ea typeface="微软雅黑" panose="020B0503020204020204" pitchFamily="34" charset="-122"/>
              </a:rPr>
              <a:t>分析</a:t>
            </a:r>
          </a:p>
          <a:p>
            <a:pPr lvl="1">
              <a:lnSpc>
                <a:spcPct val="330000"/>
              </a:lnSpc>
              <a:spcBef>
                <a:spcPct val="20000"/>
              </a:spcBef>
              <a:buFont typeface="Wingdings" panose="05000000000000000000" pitchFamily="2" charset="2"/>
              <a:buChar char="v"/>
            </a:pPr>
            <a:r>
              <a:rPr lang="zh-CN" altLang="en-US" b="1" dirty="0">
                <a:latin typeface="微软雅黑" panose="020B0503020204020204" pitchFamily="34" charset="-122"/>
                <a:ea typeface="微软雅黑" panose="020B0503020204020204" pitchFamily="34" charset="-122"/>
              </a:rPr>
              <a:t>流动比率</a:t>
            </a:r>
          </a:p>
          <a:p>
            <a:pPr lvl="1">
              <a:lnSpc>
                <a:spcPct val="330000"/>
              </a:lnSpc>
              <a:spcBef>
                <a:spcPct val="20000"/>
              </a:spcBef>
              <a:buFont typeface="Wingdings" panose="05000000000000000000" pitchFamily="2" charset="2"/>
              <a:buChar char="v"/>
            </a:pPr>
            <a:r>
              <a:rPr lang="zh-CN" altLang="en-US" b="1" dirty="0">
                <a:latin typeface="微软雅黑" panose="020B0503020204020204" pitchFamily="34" charset="-122"/>
                <a:ea typeface="微软雅黑" panose="020B0503020204020204" pitchFamily="34" charset="-122"/>
              </a:rPr>
              <a:t>速动比率</a:t>
            </a:r>
          </a:p>
          <a:p>
            <a:pPr lvl="1">
              <a:lnSpc>
                <a:spcPct val="330000"/>
              </a:lnSpc>
              <a:spcBef>
                <a:spcPct val="20000"/>
              </a:spcBef>
              <a:buFont typeface="Wingdings" panose="05000000000000000000" pitchFamily="2" charset="2"/>
              <a:buChar char="v"/>
            </a:pPr>
            <a:r>
              <a:rPr lang="zh-CN" altLang="en-US" b="1" dirty="0">
                <a:latin typeface="微软雅黑" panose="020B0503020204020204" pitchFamily="34" charset="-122"/>
                <a:ea typeface="微软雅黑" panose="020B0503020204020204" pitchFamily="34" charset="-122"/>
              </a:rPr>
              <a:t>现金比率</a:t>
            </a:r>
          </a:p>
        </p:txBody>
      </p:sp>
      <p:sp>
        <p:nvSpPr>
          <p:cNvPr id="366595" name="Rectangle 3"/>
          <p:cNvSpPr>
            <a:spLocks noChangeArrowheads="1"/>
          </p:cNvSpPr>
          <p:nvPr/>
        </p:nvSpPr>
        <p:spPr bwMode="auto">
          <a:xfrm>
            <a:off x="4622165" y="2066290"/>
            <a:ext cx="6505575" cy="975995"/>
          </a:xfrm>
          <a:prstGeom prst="rect">
            <a:avLst/>
          </a:prstGeom>
          <a:solidFill>
            <a:srgbClr val="DCC7DB"/>
          </a:solidFill>
          <a:ln w="9525">
            <a:solidFill>
              <a:srgbClr val="FFFFFF"/>
            </a:solidFill>
            <a:miter lim="800000"/>
          </a:ln>
          <a:effectLst>
            <a:prstShdw prst="shdw18" dist="17961" dir="13500000">
              <a:schemeClr val="bg1">
                <a:gamma/>
                <a:shade val="60000"/>
                <a:invGamma/>
              </a:schemeClr>
            </a:prstShdw>
          </a:effectLst>
        </p:spPr>
        <p:txBody>
          <a:bodyPr>
            <a:spAutoFit/>
          </a:bodyPr>
          <a:lstStyle/>
          <a:p>
            <a:pPr algn="just">
              <a:lnSpc>
                <a:spcPct val="120000"/>
              </a:lnSpc>
              <a:buFontTx/>
              <a:buChar char="•"/>
            </a:pPr>
            <a:r>
              <a:rPr lang="zh-CN" altLang="en-US" sz="1600" dirty="0">
                <a:solidFill>
                  <a:srgbClr val="FF3300"/>
                </a:solidFill>
                <a:latin typeface="华文楷体" panose="02010600040101010101" charset="-122"/>
                <a:ea typeface="华文楷体" panose="02010600040101010101" charset="-122"/>
              </a:rPr>
              <a:t>流动比率 = 流动资产/流动负债，</a:t>
            </a:r>
          </a:p>
          <a:p>
            <a:pPr algn="just">
              <a:lnSpc>
                <a:spcPct val="120000"/>
              </a:lnSpc>
            </a:pPr>
            <a:r>
              <a:rPr lang="zh-CN" altLang="en-US" sz="1600" dirty="0">
                <a:solidFill>
                  <a:srgbClr val="FF3300"/>
                </a:solidFill>
                <a:latin typeface="华文楷体" panose="02010600040101010101" charset="-122"/>
                <a:ea typeface="华文楷体" panose="02010600040101010101" charset="-122"/>
              </a:rPr>
              <a:t>一般情况下，流动比率越高，反映企业短期偿债能力越强，从理论上讲，流动比率维持在2：1是比较合理的。</a:t>
            </a:r>
          </a:p>
        </p:txBody>
      </p:sp>
      <p:sp>
        <p:nvSpPr>
          <p:cNvPr id="366596" name="Rectangle 4"/>
          <p:cNvSpPr>
            <a:spLocks noChangeArrowheads="1"/>
          </p:cNvSpPr>
          <p:nvPr/>
        </p:nvSpPr>
        <p:spPr bwMode="auto">
          <a:xfrm>
            <a:off x="4622165" y="3052445"/>
            <a:ext cx="6505575" cy="1603375"/>
          </a:xfrm>
          <a:prstGeom prst="rect">
            <a:avLst/>
          </a:prstGeom>
          <a:solidFill>
            <a:srgbClr val="FFFFFF"/>
          </a:solidFill>
          <a:ln w="9525">
            <a:solidFill>
              <a:srgbClr val="FFFFFF"/>
            </a:solidFill>
            <a:miter lim="800000"/>
          </a:ln>
          <a:effectLst>
            <a:prstShdw prst="shdw18" dist="17961" dir="13500000">
              <a:schemeClr val="bg1">
                <a:gamma/>
                <a:shade val="60000"/>
                <a:invGamma/>
              </a:schemeClr>
            </a:prstShdw>
          </a:effectLst>
        </p:spPr>
        <p:txBody>
          <a:bodyPr>
            <a:spAutoFit/>
          </a:bodyPr>
          <a:lstStyle/>
          <a:p>
            <a:pPr algn="just">
              <a:lnSpc>
                <a:spcPct val="120000"/>
              </a:lnSpc>
              <a:buFontTx/>
              <a:buChar char="•"/>
            </a:pPr>
            <a:r>
              <a:rPr lang="zh-CN" altLang="en-US" sz="1600" dirty="0">
                <a:solidFill>
                  <a:srgbClr val="FF3300"/>
                </a:solidFill>
                <a:latin typeface="华文楷体" panose="02010600040101010101" charset="-122"/>
                <a:ea typeface="华文楷体" panose="02010600040101010101" charset="-122"/>
              </a:rPr>
              <a:t>速动比率=速动资产/流动负债=（流动资产－存货－预付账款－待摊费用） /流动负债</a:t>
            </a:r>
          </a:p>
          <a:p>
            <a:pPr algn="just">
              <a:lnSpc>
                <a:spcPct val="120000"/>
              </a:lnSpc>
            </a:pPr>
            <a:r>
              <a:rPr lang="zh-CN" altLang="en-US" sz="1600" dirty="0">
                <a:solidFill>
                  <a:srgbClr val="FF3300"/>
                </a:solidFill>
                <a:latin typeface="华文楷体" panose="02010600040101010101" charset="-122"/>
                <a:ea typeface="华文楷体" panose="02010600040101010101" charset="-122"/>
              </a:rPr>
              <a:t>传统经验认为，速动比率维持在1：1较为正常，速动比率过低，企业的短期偿债风险较大，速动比率过高，企业在速动资产上占用资金过多，会增加企业投资的机会成本。 </a:t>
            </a:r>
          </a:p>
        </p:txBody>
      </p:sp>
      <p:sp>
        <p:nvSpPr>
          <p:cNvPr id="366597" name="Rectangle 5"/>
          <p:cNvSpPr>
            <a:spLocks noChangeArrowheads="1"/>
          </p:cNvSpPr>
          <p:nvPr/>
        </p:nvSpPr>
        <p:spPr bwMode="auto">
          <a:xfrm>
            <a:off x="4622165" y="4668520"/>
            <a:ext cx="6505575" cy="1603375"/>
          </a:xfrm>
          <a:prstGeom prst="rect">
            <a:avLst/>
          </a:prstGeom>
          <a:solidFill>
            <a:srgbClr val="DCC7DB"/>
          </a:solidFill>
          <a:ln w="9525">
            <a:solidFill>
              <a:srgbClr val="FFFFFF"/>
            </a:solidFill>
            <a:miter lim="800000"/>
          </a:ln>
          <a:effectLst>
            <a:prstShdw prst="shdw18" dist="17961" dir="13500000">
              <a:schemeClr val="bg1">
                <a:gamma/>
                <a:shade val="60000"/>
                <a:invGamma/>
              </a:schemeClr>
            </a:prstShdw>
          </a:effectLst>
        </p:spPr>
        <p:txBody>
          <a:bodyPr>
            <a:spAutoFit/>
          </a:bodyPr>
          <a:lstStyle/>
          <a:p>
            <a:pPr algn="just">
              <a:lnSpc>
                <a:spcPct val="120000"/>
              </a:lnSpc>
              <a:buFontTx/>
              <a:buChar char="•"/>
            </a:pPr>
            <a:r>
              <a:rPr lang="zh-CN" altLang="en-US" sz="1600" dirty="0">
                <a:solidFill>
                  <a:srgbClr val="FF3300"/>
                </a:solidFill>
                <a:latin typeface="华文楷体" panose="02010600040101010101" charset="-122"/>
                <a:ea typeface="华文楷体" panose="02010600040101010101" charset="-122"/>
              </a:rPr>
              <a:t>现金比率=现金类资产/流动负债</a:t>
            </a:r>
          </a:p>
          <a:p>
            <a:pPr algn="just">
              <a:lnSpc>
                <a:spcPct val="120000"/>
              </a:lnSpc>
              <a:buFontTx/>
              <a:buChar char="•"/>
            </a:pPr>
            <a:r>
              <a:rPr lang="zh-CN" altLang="en-US" sz="1600" dirty="0">
                <a:solidFill>
                  <a:srgbClr val="FF3300"/>
                </a:solidFill>
                <a:latin typeface="华文楷体" panose="02010600040101010101" charset="-122"/>
                <a:ea typeface="华文楷体" panose="02010600040101010101" charset="-122"/>
              </a:rPr>
              <a:t>现金类资产=速动资产-应收账款 </a:t>
            </a:r>
          </a:p>
          <a:p>
            <a:pPr algn="just">
              <a:lnSpc>
                <a:spcPct val="120000"/>
              </a:lnSpc>
            </a:pPr>
            <a:r>
              <a:rPr lang="zh-CN" altLang="en-US" sz="1600" dirty="0">
                <a:solidFill>
                  <a:srgbClr val="FF3300"/>
                </a:solidFill>
                <a:latin typeface="华文楷体" panose="02010600040101010101" charset="-122"/>
                <a:ea typeface="华文楷体" panose="02010600040101010101" charset="-122"/>
              </a:rPr>
              <a:t>现金比率越高，表明企业直接偿付债务的能力越强。但是，在正常情况下，企业不可能也不必要始终保持过多的现金类资产，否则将会失去某些获利机会和投资机会。 </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32689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财务风险分析（续）</a:t>
            </a:r>
          </a:p>
        </p:txBody>
      </p:sp>
      <p:sp>
        <p:nvSpPr>
          <p:cNvPr id="367618" name="Rectangle 2"/>
          <p:cNvSpPr>
            <a:spLocks noChangeArrowheads="1"/>
          </p:cNvSpPr>
          <p:nvPr/>
        </p:nvSpPr>
        <p:spPr bwMode="auto">
          <a:xfrm>
            <a:off x="1271905" y="2403475"/>
            <a:ext cx="7543800" cy="2571115"/>
          </a:xfrm>
          <a:prstGeom prst="rect">
            <a:avLst/>
          </a:prstGeom>
          <a:noFill/>
          <a:ln w="9525">
            <a:noFill/>
            <a:miter lim="800000"/>
          </a:ln>
          <a:effectLst/>
        </p:spPr>
        <p:txBody>
          <a:bodyPr>
            <a:spAutoFit/>
          </a:bodyPr>
          <a:lstStyle/>
          <a:p>
            <a:pPr>
              <a:lnSpc>
                <a:spcPct val="150000"/>
              </a:lnSpc>
              <a:spcBef>
                <a:spcPct val="20000"/>
              </a:spcBef>
              <a:buFont typeface="Wingdings" panose="05000000000000000000" pitchFamily="2" charset="2"/>
              <a:buChar char="Ø"/>
            </a:pPr>
            <a:r>
              <a:rPr lang="zh-CN" altLang="en-US" b="1" u="sng" dirty="0">
                <a:latin typeface="微软雅黑" panose="020B0503020204020204" pitchFamily="34" charset="-122"/>
                <a:ea typeface="微软雅黑" panose="020B0503020204020204" pitchFamily="34" charset="-122"/>
              </a:rPr>
              <a:t>长期偿债能力分析(一）</a:t>
            </a: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r>
              <a:rPr lang="zh-CN" altLang="en-US" sz="1600" b="1" u="sng" dirty="0">
                <a:latin typeface="微软雅黑" panose="020B0503020204020204" pitchFamily="34" charset="-122"/>
                <a:ea typeface="微软雅黑" panose="020B0503020204020204" pitchFamily="34" charset="-122"/>
              </a:rPr>
              <a:t>资产负债率（70%以上，财务风险较大）</a:t>
            </a: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r>
              <a:rPr lang="zh-CN" altLang="en-US" sz="1600" b="1" u="sng" dirty="0">
                <a:latin typeface="微软雅黑" panose="020B0503020204020204" pitchFamily="34" charset="-122"/>
                <a:ea typeface="微软雅黑" panose="020B0503020204020204" pitchFamily="34" charset="-122"/>
              </a:rPr>
              <a:t>负债与所有者权益比率</a:t>
            </a:r>
          </a:p>
        </p:txBody>
      </p:sp>
      <p:sp>
        <p:nvSpPr>
          <p:cNvPr id="367619" name="Rectangle 3"/>
          <p:cNvSpPr>
            <a:spLocks noChangeArrowheads="1"/>
          </p:cNvSpPr>
          <p:nvPr/>
        </p:nvSpPr>
        <p:spPr bwMode="auto">
          <a:xfrm>
            <a:off x="1881505" y="3286760"/>
            <a:ext cx="9223375" cy="1167130"/>
          </a:xfrm>
          <a:prstGeom prst="rect">
            <a:avLst/>
          </a:prstGeom>
          <a:solidFill>
            <a:srgbClr val="DCC7DB"/>
          </a:solidFill>
          <a:ln w="9525">
            <a:solidFill>
              <a:srgbClr val="FFFFFF"/>
            </a:solidFill>
            <a:miter lim="800000"/>
          </a:ln>
          <a:effectLst>
            <a:prstShdw prst="shdw18" dist="17961" dir="13500000">
              <a:schemeClr val="bg1">
                <a:gamma/>
                <a:shade val="60000"/>
                <a:invGamma/>
              </a:schemeClr>
            </a:prstShdw>
          </a:effectLst>
        </p:spPr>
        <p:txBody>
          <a:bodyPr wrap="square">
            <a:spAutoFit/>
          </a:bodyPr>
          <a:lstStyle/>
          <a:p>
            <a:pPr algn="just">
              <a:lnSpc>
                <a:spcPct val="140000"/>
              </a:lnSpc>
              <a:buFontTx/>
              <a:buChar char="•"/>
            </a:pPr>
            <a:r>
              <a:rPr lang="zh-CN" altLang="en-US" sz="1600" dirty="0">
                <a:solidFill>
                  <a:srgbClr val="FF3300"/>
                </a:solidFill>
                <a:latin typeface="华文楷体" panose="02010600040101010101" charset="-122"/>
                <a:ea typeface="华文楷体" panose="02010600040101010101" charset="-122"/>
              </a:rPr>
              <a:t>资产负债率=（负债总额÷资产总额）×100%</a:t>
            </a:r>
          </a:p>
          <a:p>
            <a:pPr algn="just">
              <a:lnSpc>
                <a:spcPct val="140000"/>
              </a:lnSpc>
            </a:pPr>
            <a:r>
              <a:rPr lang="zh-CN" altLang="en-US" sz="1600" dirty="0">
                <a:solidFill>
                  <a:srgbClr val="FF3300"/>
                </a:solidFill>
                <a:latin typeface="华文楷体" panose="02010600040101010101" charset="-122"/>
                <a:ea typeface="华文楷体" panose="02010600040101010101" charset="-122"/>
              </a:rPr>
              <a:t>一般情况下，企业负债经营规模应控制在一个合理的水平，负债比重应掌握在一定的标准内。如果负债比率过高，企业的经营风险将越来越大，对债权人和所有者都会产生不利的影响。</a:t>
            </a:r>
            <a:r>
              <a:rPr lang="zh-CN" altLang="en-US" sz="1800" dirty="0">
                <a:solidFill>
                  <a:srgbClr val="FF3300"/>
                </a:solidFill>
                <a:latin typeface="华文楷体" panose="02010600040101010101" charset="-122"/>
                <a:ea typeface="华文楷体" panose="02010600040101010101" charset="-122"/>
              </a:rPr>
              <a:t> </a:t>
            </a:r>
          </a:p>
        </p:txBody>
      </p:sp>
      <p:sp>
        <p:nvSpPr>
          <p:cNvPr id="367620" name="Rectangle 4"/>
          <p:cNvSpPr>
            <a:spLocks noChangeArrowheads="1"/>
          </p:cNvSpPr>
          <p:nvPr/>
        </p:nvSpPr>
        <p:spPr bwMode="auto">
          <a:xfrm>
            <a:off x="1881505" y="5086350"/>
            <a:ext cx="9223375" cy="1123950"/>
          </a:xfrm>
          <a:prstGeom prst="rect">
            <a:avLst/>
          </a:prstGeom>
          <a:solidFill>
            <a:srgbClr val="FFFFFF"/>
          </a:solidFill>
          <a:ln w="9525">
            <a:solidFill>
              <a:srgbClr val="FFFFFF"/>
            </a:solidFill>
            <a:miter lim="800000"/>
          </a:ln>
          <a:effectLst>
            <a:prstShdw prst="shdw18" dist="17961" dir="13500000">
              <a:schemeClr val="bg1">
                <a:gamma/>
                <a:shade val="60000"/>
                <a:invGamma/>
              </a:schemeClr>
            </a:prstShdw>
          </a:effectLst>
        </p:spPr>
        <p:txBody>
          <a:bodyPr wrap="square">
            <a:spAutoFit/>
          </a:bodyPr>
          <a:lstStyle/>
          <a:p>
            <a:pPr algn="just">
              <a:lnSpc>
                <a:spcPct val="140000"/>
              </a:lnSpc>
              <a:buFontTx/>
              <a:buChar char="•"/>
            </a:pPr>
            <a:r>
              <a:rPr lang="zh-CN" altLang="en-US" sz="1600" dirty="0">
                <a:solidFill>
                  <a:srgbClr val="FF3300"/>
                </a:solidFill>
                <a:latin typeface="华文楷体" panose="02010600040101010101" charset="-122"/>
                <a:ea typeface="华文楷体" panose="02010600040101010101" charset="-122"/>
              </a:rPr>
              <a:t>负债与所有者权益比率=（负债总额÷所有者权益总额）×100%</a:t>
            </a:r>
          </a:p>
          <a:p>
            <a:pPr algn="just">
              <a:lnSpc>
                <a:spcPct val="140000"/>
              </a:lnSpc>
            </a:pPr>
            <a:r>
              <a:rPr lang="zh-CN" altLang="en-US" sz="1600" dirty="0">
                <a:solidFill>
                  <a:srgbClr val="FF3300"/>
                </a:solidFill>
                <a:latin typeface="华文楷体" panose="02010600040101010101" charset="-122"/>
                <a:ea typeface="华文楷体" panose="02010600040101010101" charset="-122"/>
              </a:rPr>
              <a:t>该比率反映了所有者权益对债权人权益的保障程度，即在企业清算时债权人权益的保障程度。对这一比率的解释与资产负债率相同。</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32689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财务风险分析（续）</a:t>
            </a:r>
          </a:p>
        </p:txBody>
      </p:sp>
      <p:sp>
        <p:nvSpPr>
          <p:cNvPr id="367618" name="Rectangle 2"/>
          <p:cNvSpPr>
            <a:spLocks noChangeArrowheads="1"/>
          </p:cNvSpPr>
          <p:nvPr/>
        </p:nvSpPr>
        <p:spPr bwMode="auto">
          <a:xfrm>
            <a:off x="1271905" y="2403475"/>
            <a:ext cx="7543800" cy="2571115"/>
          </a:xfrm>
          <a:prstGeom prst="rect">
            <a:avLst/>
          </a:prstGeom>
          <a:noFill/>
          <a:ln w="9525">
            <a:noFill/>
            <a:miter lim="800000"/>
          </a:ln>
          <a:effectLst/>
        </p:spPr>
        <p:txBody>
          <a:bodyPr>
            <a:spAutoFit/>
          </a:bodyPr>
          <a:lstStyle/>
          <a:p>
            <a:pPr>
              <a:lnSpc>
                <a:spcPct val="150000"/>
              </a:lnSpc>
              <a:spcBef>
                <a:spcPct val="20000"/>
              </a:spcBef>
              <a:buFont typeface="Wingdings" panose="05000000000000000000" pitchFamily="2" charset="2"/>
              <a:buChar char="Ø"/>
            </a:pPr>
            <a:r>
              <a:rPr lang="zh-CN" altLang="en-US" b="1" u="sng" dirty="0">
                <a:latin typeface="微软雅黑" panose="020B0503020204020204" pitchFamily="34" charset="-122"/>
                <a:ea typeface="微软雅黑" panose="020B0503020204020204" pitchFamily="34" charset="-122"/>
              </a:rPr>
              <a:t>长期偿债能力分析(二）</a:t>
            </a: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r>
              <a:rPr lang="zh-CN" altLang="en-US" sz="1600" b="1" u="sng" dirty="0">
                <a:latin typeface="微软雅黑" panose="020B0503020204020204" pitchFamily="34" charset="-122"/>
                <a:ea typeface="微软雅黑" panose="020B0503020204020204" pitchFamily="34" charset="-122"/>
                <a:sym typeface="+mn-ea"/>
              </a:rPr>
              <a:t>负债与有形净资产比率</a:t>
            </a: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r>
              <a:rPr lang="zh-CN" altLang="en-US" sz="1600" b="1" u="sng" dirty="0">
                <a:latin typeface="微软雅黑" panose="020B0503020204020204" pitchFamily="34" charset="-122"/>
                <a:ea typeface="微软雅黑" panose="020B0503020204020204" pitchFamily="34" charset="-122"/>
                <a:sym typeface="+mn-ea"/>
              </a:rPr>
              <a:t>利息保障倍数</a:t>
            </a:r>
            <a:endParaRPr lang="zh-CN" altLang="en-US" sz="1600" b="1" u="sng" dirty="0">
              <a:latin typeface="微软雅黑" panose="020B0503020204020204" pitchFamily="34" charset="-122"/>
              <a:ea typeface="微软雅黑" panose="020B0503020204020204" pitchFamily="34" charset="-122"/>
            </a:endParaRPr>
          </a:p>
        </p:txBody>
      </p:sp>
      <p:sp>
        <p:nvSpPr>
          <p:cNvPr id="368643" name="Rectangle 3"/>
          <p:cNvSpPr>
            <a:spLocks noChangeArrowheads="1"/>
          </p:cNvSpPr>
          <p:nvPr/>
        </p:nvSpPr>
        <p:spPr bwMode="auto">
          <a:xfrm>
            <a:off x="1826260" y="3215005"/>
            <a:ext cx="9279255" cy="1271270"/>
          </a:xfrm>
          <a:prstGeom prst="rect">
            <a:avLst/>
          </a:prstGeom>
          <a:solidFill>
            <a:srgbClr val="DCC7DB"/>
          </a:solidFill>
          <a:ln w="9525">
            <a:solidFill>
              <a:srgbClr val="FFFFFF"/>
            </a:solidFill>
            <a:miter lim="800000"/>
          </a:ln>
          <a:effectLst>
            <a:prstShdw prst="shdw18" dist="17961" dir="13500000">
              <a:schemeClr val="bg1">
                <a:gamma/>
                <a:shade val="60000"/>
                <a:invGamma/>
              </a:schemeClr>
            </a:prstShdw>
          </a:effectLst>
        </p:spPr>
        <p:txBody>
          <a:bodyPr wrap="square">
            <a:spAutoFit/>
          </a:bodyPr>
          <a:lstStyle/>
          <a:p>
            <a:pPr algn="just">
              <a:lnSpc>
                <a:spcPct val="120000"/>
              </a:lnSpc>
              <a:buFontTx/>
              <a:buChar char="•"/>
            </a:pPr>
            <a:r>
              <a:rPr lang="zh-CN" altLang="en-US" sz="1600" dirty="0">
                <a:solidFill>
                  <a:srgbClr val="FF3300"/>
                </a:solidFill>
                <a:latin typeface="华文楷体" panose="02010600040101010101" charset="-122"/>
                <a:ea typeface="华文楷体" panose="02010600040101010101" charset="-122"/>
              </a:rPr>
              <a:t>负债与有形净资产比率=负债总额/有形净资产×100%</a:t>
            </a:r>
          </a:p>
          <a:p>
            <a:pPr algn="just">
              <a:lnSpc>
                <a:spcPct val="120000"/>
              </a:lnSpc>
              <a:buFontTx/>
              <a:buChar char="•"/>
            </a:pPr>
            <a:r>
              <a:rPr lang="zh-CN" altLang="en-US" sz="1600" dirty="0">
                <a:solidFill>
                  <a:srgbClr val="FF3300"/>
                </a:solidFill>
                <a:latin typeface="华文楷体" panose="02010600040101010101" charset="-122"/>
                <a:ea typeface="华文楷体" panose="02010600040101010101" charset="-122"/>
              </a:rPr>
              <a:t>有形净资产=所有者权益－无形资产－递延资产 </a:t>
            </a:r>
          </a:p>
          <a:p>
            <a:pPr algn="just">
              <a:lnSpc>
                <a:spcPct val="120000"/>
              </a:lnSpc>
            </a:pPr>
            <a:r>
              <a:rPr lang="zh-CN" altLang="en-US" sz="1600" dirty="0">
                <a:solidFill>
                  <a:srgbClr val="FF3300"/>
                </a:solidFill>
                <a:latin typeface="华文楷体" panose="02010600040101010101" charset="-122"/>
                <a:ea typeface="华文楷体" panose="02010600040101010101" charset="-122"/>
              </a:rPr>
              <a:t>企业的无形资产、递延资产等一般难以作为偿债的保证，从净资产中将其剔除，可以更合理地衡量企业清算时对债权人权益的保障程度。该比率越低，表明企业长期偿债能力越强。</a:t>
            </a:r>
          </a:p>
        </p:txBody>
      </p:sp>
      <p:sp>
        <p:nvSpPr>
          <p:cNvPr id="368644" name="Rectangle 4"/>
          <p:cNvSpPr>
            <a:spLocks noChangeArrowheads="1"/>
          </p:cNvSpPr>
          <p:nvPr/>
        </p:nvSpPr>
        <p:spPr bwMode="auto">
          <a:xfrm>
            <a:off x="1826260" y="5092700"/>
            <a:ext cx="9279255" cy="1565910"/>
          </a:xfrm>
          <a:prstGeom prst="rect">
            <a:avLst/>
          </a:prstGeom>
          <a:solidFill>
            <a:srgbClr val="FFFFFF"/>
          </a:solidFill>
          <a:ln w="9525">
            <a:solidFill>
              <a:srgbClr val="FFFFFF"/>
            </a:solidFill>
            <a:miter lim="800000"/>
          </a:ln>
          <a:effectLst>
            <a:prstShdw prst="shdw18" dist="17961" dir="13500000">
              <a:schemeClr val="bg1">
                <a:gamma/>
                <a:shade val="60000"/>
                <a:invGamma/>
              </a:schemeClr>
            </a:prstShdw>
          </a:effectLst>
        </p:spPr>
        <p:txBody>
          <a:bodyPr wrap="square">
            <a:spAutoFit/>
          </a:bodyPr>
          <a:lstStyle/>
          <a:p>
            <a:pPr algn="just">
              <a:lnSpc>
                <a:spcPct val="120000"/>
              </a:lnSpc>
              <a:buFontTx/>
              <a:buChar char="•"/>
            </a:pPr>
            <a:r>
              <a:rPr lang="zh-CN" altLang="en-US" sz="1600" dirty="0">
                <a:solidFill>
                  <a:srgbClr val="FF3300"/>
                </a:solidFill>
                <a:latin typeface="华文楷体" panose="02010600040101010101" charset="-122"/>
                <a:ea typeface="华文楷体" panose="02010600040101010101" charset="-122"/>
              </a:rPr>
              <a:t>利息保障倍数=税息前利润÷利息费用</a:t>
            </a:r>
          </a:p>
          <a:p>
            <a:pPr algn="just">
              <a:lnSpc>
                <a:spcPct val="120000"/>
              </a:lnSpc>
              <a:buFontTx/>
              <a:buChar char="•"/>
            </a:pPr>
            <a:r>
              <a:rPr lang="zh-CN" altLang="en-US" sz="1600" dirty="0">
                <a:solidFill>
                  <a:srgbClr val="FF3300"/>
                </a:solidFill>
                <a:latin typeface="华文楷体" panose="02010600040101010101" charset="-122"/>
                <a:ea typeface="华文楷体" panose="02010600040101010101" charset="-122"/>
              </a:rPr>
              <a:t>利息费用是指本期发生的全部应付利息，包括流动负债的利息费用，长期负债中进入损益的利息费用以及进入固定资产原价中的资本化利息。</a:t>
            </a:r>
          </a:p>
          <a:p>
            <a:pPr algn="just">
              <a:lnSpc>
                <a:spcPct val="120000"/>
              </a:lnSpc>
              <a:buFontTx/>
              <a:buChar char="•"/>
            </a:pPr>
            <a:r>
              <a:rPr lang="zh-CN" altLang="en-US" sz="1600" dirty="0">
                <a:solidFill>
                  <a:srgbClr val="FF3300"/>
                </a:solidFill>
                <a:latin typeface="华文楷体" panose="02010600040101010101" charset="-122"/>
                <a:ea typeface="华文楷体" panose="02010600040101010101" charset="-122"/>
              </a:rPr>
              <a:t>利息保障倍数越高，说明企业支付利息费用的能力越强，该比率越低，说明企业难以保证用经营所得来及时足额地支付负债利息。 </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32689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财务风险分析（续）</a:t>
            </a:r>
          </a:p>
        </p:txBody>
      </p:sp>
      <p:sp>
        <p:nvSpPr>
          <p:cNvPr id="3" name="内容占位符 2"/>
          <p:cNvSpPr>
            <a:spLocks noGrp="1"/>
          </p:cNvSpPr>
          <p:nvPr>
            <p:ph idx="1"/>
          </p:nvPr>
        </p:nvSpPr>
        <p:spPr>
          <a:xfrm>
            <a:off x="1087755" y="2536190"/>
            <a:ext cx="10515600" cy="3669665"/>
          </a:xfrm>
        </p:spPr>
        <p:txBody>
          <a:bodyPr>
            <a:normAutofit fontScale="90000" lnSpcReduction="20000"/>
          </a:bodyPr>
          <a:lstStyle/>
          <a:p>
            <a:pPr>
              <a:lnSpc>
                <a:spcPct val="130000"/>
              </a:lnSpc>
              <a:spcAft>
                <a:spcPts val="0"/>
              </a:spcAft>
            </a:pPr>
            <a:r>
              <a:rPr lang="zh-CN" altLang="en-US" sz="2800" dirty="0">
                <a:latin typeface="微软雅黑" panose="020B0503020204020204" pitchFamily="34" charset="-122"/>
                <a:ea typeface="微软雅黑" panose="020B0503020204020204" pitchFamily="34" charset="-122"/>
              </a:rPr>
              <a:t>比例分析法一定程度上揭示了不同企业财务风险的差异，但仅仅据此做出判断为时过早。</a:t>
            </a:r>
            <a:endParaRPr lang="en-US" altLang="zh-CN" sz="2800" dirty="0">
              <a:latin typeface="微软雅黑" panose="020B0503020204020204" pitchFamily="34" charset="-122"/>
              <a:ea typeface="微软雅黑" panose="020B0503020204020204" pitchFamily="34" charset="-122"/>
            </a:endParaRPr>
          </a:p>
          <a:p>
            <a:pPr>
              <a:lnSpc>
                <a:spcPct val="130000"/>
              </a:lnSpc>
              <a:spcAft>
                <a:spcPts val="0"/>
              </a:spcAft>
            </a:pPr>
            <a:r>
              <a:rPr lang="zh-CN" altLang="en-US" sz="2800" dirty="0">
                <a:latin typeface="微软雅黑" panose="020B0503020204020204" pitchFamily="34" charset="-122"/>
                <a:ea typeface="微软雅黑" panose="020B0503020204020204" pitchFamily="34" charset="-122"/>
              </a:rPr>
              <a:t>资产、负债的结构：</a:t>
            </a:r>
            <a:endParaRPr lang="en-US" altLang="zh-CN" sz="2800" dirty="0">
              <a:latin typeface="微软雅黑" panose="020B0503020204020204" pitchFamily="34" charset="-122"/>
              <a:ea typeface="微软雅黑" panose="020B0503020204020204" pitchFamily="34" charset="-122"/>
            </a:endParaRPr>
          </a:p>
          <a:p>
            <a:pPr>
              <a:lnSpc>
                <a:spcPct val="130000"/>
              </a:lnSpc>
              <a:spcAft>
                <a:spcPts val="0"/>
              </a:spcAft>
            </a:pPr>
            <a:r>
              <a:rPr lang="zh-CN" altLang="en-US" sz="2800" dirty="0">
                <a:latin typeface="微软雅黑" panose="020B0503020204020204" pitchFamily="34" charset="-122"/>
                <a:ea typeface="微软雅黑" panose="020B0503020204020204" pitchFamily="34" charset="-122"/>
              </a:rPr>
              <a:t>流动资产、流动负债的结构（货币资金、短期借款、存货、应收票据、应收账款、预收账款）</a:t>
            </a:r>
            <a:endParaRPr lang="en-US" altLang="zh-CN" sz="2800" dirty="0">
              <a:latin typeface="微软雅黑" panose="020B0503020204020204" pitchFamily="34" charset="-122"/>
              <a:ea typeface="微软雅黑" panose="020B0503020204020204" pitchFamily="34" charset="-122"/>
            </a:endParaRPr>
          </a:p>
          <a:p>
            <a:pPr>
              <a:lnSpc>
                <a:spcPct val="130000"/>
              </a:lnSpc>
              <a:spcAft>
                <a:spcPts val="0"/>
              </a:spcAft>
            </a:pPr>
            <a:r>
              <a:rPr lang="zh-CN" altLang="en-US" sz="2800" dirty="0">
                <a:latin typeface="微软雅黑" panose="020B0503020204020204" pitchFamily="34" charset="-122"/>
                <a:ea typeface="微软雅黑" panose="020B0503020204020204" pitchFamily="34" charset="-122"/>
              </a:rPr>
              <a:t>预收账款、预付账款的关系，变化趋势（预收款项比较高的企业，负债率可能被高估）</a:t>
            </a:r>
            <a:endParaRPr lang="en-US" altLang="zh-CN" sz="2800" dirty="0">
              <a:latin typeface="微软雅黑" panose="020B0503020204020204" pitchFamily="34" charset="-122"/>
              <a:ea typeface="微软雅黑" panose="020B0503020204020204" pitchFamily="34" charset="-122"/>
            </a:endParaRPr>
          </a:p>
          <a:p>
            <a:pPr>
              <a:lnSpc>
                <a:spcPct val="130000"/>
              </a:lnSpc>
              <a:spcAft>
                <a:spcPts val="0"/>
              </a:spcAft>
            </a:pPr>
            <a:endParaRPr lang="en-US" altLang="zh-CN" sz="2800" dirty="0">
              <a:latin typeface="微软雅黑" panose="020B0503020204020204" pitchFamily="34" charset="-122"/>
              <a:ea typeface="微软雅黑" panose="020B0503020204020204" pitchFamily="34" charset="-122"/>
            </a:endParaRPr>
          </a:p>
          <a:p>
            <a:endParaRPr lang="zh-CN" altLang="en-US" sz="28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1146468" cy="646331"/>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思考</a:t>
            </a:r>
          </a:p>
        </p:txBody>
      </p:sp>
      <p:sp>
        <p:nvSpPr>
          <p:cNvPr id="3" name="内容占位符 2"/>
          <p:cNvSpPr>
            <a:spLocks noGrp="1"/>
          </p:cNvSpPr>
          <p:nvPr>
            <p:ph idx="1"/>
          </p:nvPr>
        </p:nvSpPr>
        <p:spPr>
          <a:xfrm>
            <a:off x="1087755" y="2536190"/>
            <a:ext cx="10515600" cy="3669665"/>
          </a:xfrm>
        </p:spPr>
        <p:txBody>
          <a:bodyPr>
            <a:normAutofit fontScale="97500"/>
          </a:bodyPr>
          <a:lstStyle/>
          <a:p>
            <a:pPr>
              <a:lnSpc>
                <a:spcPct val="130000"/>
              </a:lnSpc>
              <a:spcAft>
                <a:spcPts val="0"/>
              </a:spcAft>
            </a:pPr>
            <a:r>
              <a:rPr lang="zh-CN" altLang="en-US" sz="2800" dirty="0">
                <a:latin typeface="微软雅黑" panose="020B0503020204020204" pitchFamily="34" charset="-122"/>
                <a:ea typeface="微软雅黑" panose="020B0503020204020204" pitchFamily="34" charset="-122"/>
              </a:rPr>
              <a:t>上市公司债务结构的样本分布情况如何？</a:t>
            </a:r>
            <a:endParaRPr lang="en-US" altLang="zh-CN" sz="2800" dirty="0">
              <a:latin typeface="微软雅黑" panose="020B0503020204020204" pitchFamily="34" charset="-122"/>
              <a:ea typeface="微软雅黑" panose="020B0503020204020204" pitchFamily="34" charset="-122"/>
            </a:endParaRPr>
          </a:p>
          <a:p>
            <a:pPr>
              <a:lnSpc>
                <a:spcPct val="130000"/>
              </a:lnSpc>
              <a:spcAft>
                <a:spcPts val="0"/>
              </a:spcAft>
            </a:pPr>
            <a:r>
              <a:rPr lang="zh-CN" altLang="en-US" dirty="0">
                <a:latin typeface="微软雅黑" panose="020B0503020204020204" pitchFamily="34" charset="-122"/>
                <a:ea typeface="微软雅黑" panose="020B0503020204020204" pitchFamily="34" charset="-122"/>
              </a:rPr>
              <a:t>如何判断企业风险的高低？（参考行业平均水平和企业本身的变化趋势）</a:t>
            </a:r>
            <a:endParaRPr lang="en-US" altLang="zh-CN" sz="2800" dirty="0">
              <a:latin typeface="微软雅黑" panose="020B0503020204020204" pitchFamily="34" charset="-122"/>
              <a:ea typeface="微软雅黑" panose="020B0503020204020204" pitchFamily="34" charset="-122"/>
            </a:endParaRPr>
          </a:p>
          <a:p>
            <a:endParaRPr lang="zh-CN" altLang="en-US" sz="28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954867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848360" y="1687430"/>
            <a:ext cx="23545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盈利能力分析</a:t>
            </a:r>
          </a:p>
        </p:txBody>
      </p:sp>
      <p:sp>
        <p:nvSpPr>
          <p:cNvPr id="367618" name="Rectangle 2"/>
          <p:cNvSpPr>
            <a:spLocks noChangeArrowheads="1"/>
          </p:cNvSpPr>
          <p:nvPr/>
        </p:nvSpPr>
        <p:spPr bwMode="auto">
          <a:xfrm>
            <a:off x="1271905" y="2273935"/>
            <a:ext cx="9652635" cy="4453890"/>
          </a:xfrm>
          <a:prstGeom prst="rect">
            <a:avLst/>
          </a:prstGeom>
          <a:noFill/>
          <a:ln w="9525">
            <a:noFill/>
            <a:miter lim="800000"/>
          </a:ln>
          <a:effectLst/>
        </p:spPr>
        <p:txBody>
          <a:bodyPr wrap="square">
            <a:spAutoFit/>
          </a:bodyPr>
          <a:lstStyle/>
          <a:p>
            <a:pPr>
              <a:lnSpc>
                <a:spcPct val="150000"/>
              </a:lnSpc>
              <a:spcBef>
                <a:spcPct val="20000"/>
              </a:spcBef>
              <a:buFont typeface="Wingdings" panose="05000000000000000000" pitchFamily="2" charset="2"/>
              <a:buChar char="Ø"/>
            </a:pPr>
            <a:r>
              <a:rPr lang="zh-CN" altLang="en-US" b="1" u="sng" dirty="0">
                <a:latin typeface="微软雅黑" panose="020B0503020204020204" pitchFamily="34" charset="-122"/>
                <a:ea typeface="微软雅黑" panose="020B0503020204020204" pitchFamily="34" charset="-122"/>
              </a:rPr>
              <a:t>销售毛利率</a:t>
            </a:r>
          </a:p>
          <a:p>
            <a:pPr>
              <a:lnSpc>
                <a:spcPct val="150000"/>
              </a:lnSpc>
              <a:spcBef>
                <a:spcPct val="20000"/>
              </a:spcBef>
              <a:buFont typeface="Wingdings" panose="05000000000000000000" pitchFamily="2" charset="2"/>
              <a:buChar char="Ø"/>
            </a:pPr>
            <a:endParaRPr lang="zh-CN" altLang="en-US" b="1" u="sng" dirty="0">
              <a:latin typeface="微软雅黑" panose="020B0503020204020204" pitchFamily="34" charset="-122"/>
              <a:ea typeface="微软雅黑" panose="020B0503020204020204" pitchFamily="34" charset="-122"/>
            </a:endParaRPr>
          </a:p>
          <a:p>
            <a:pPr>
              <a:lnSpc>
                <a:spcPct val="150000"/>
              </a:lnSpc>
              <a:spcBef>
                <a:spcPct val="20000"/>
              </a:spcBef>
              <a:buFont typeface="Wingdings" panose="05000000000000000000" pitchFamily="2" charset="2"/>
              <a:buChar char="Ø"/>
            </a:pPr>
            <a:endParaRPr lang="zh-CN" altLang="en-US" b="1" u="sng" dirty="0">
              <a:latin typeface="微软雅黑" panose="020B0503020204020204" pitchFamily="34" charset="-122"/>
              <a:ea typeface="微软雅黑" panose="020B0503020204020204" pitchFamily="34" charset="-122"/>
            </a:endParaRPr>
          </a:p>
          <a:p>
            <a:pPr>
              <a:lnSpc>
                <a:spcPct val="150000"/>
              </a:lnSpc>
              <a:spcBef>
                <a:spcPct val="20000"/>
              </a:spcBef>
              <a:buFont typeface="Wingdings" panose="05000000000000000000" pitchFamily="2" charset="2"/>
              <a:buChar char="Ø"/>
            </a:pPr>
            <a:endParaRPr lang="zh-CN" altLang="en-US" b="1" u="sng" dirty="0">
              <a:latin typeface="微软雅黑" panose="020B0503020204020204" pitchFamily="34" charset="-122"/>
              <a:ea typeface="微软雅黑" panose="020B0503020204020204" pitchFamily="34" charset="-122"/>
            </a:endParaRPr>
          </a:p>
          <a:p>
            <a:pPr>
              <a:lnSpc>
                <a:spcPct val="150000"/>
              </a:lnSpc>
              <a:spcBef>
                <a:spcPct val="20000"/>
              </a:spcBef>
              <a:buFont typeface="Wingdings" panose="05000000000000000000" pitchFamily="2" charset="2"/>
              <a:buChar char="Ø"/>
            </a:pPr>
            <a:endParaRPr lang="zh-CN" altLang="en-US" b="1" u="sng" dirty="0">
              <a:latin typeface="微软雅黑" panose="020B0503020204020204" pitchFamily="34" charset="-122"/>
              <a:ea typeface="微软雅黑" panose="020B0503020204020204" pitchFamily="34" charset="-122"/>
            </a:endParaRPr>
          </a:p>
          <a:p>
            <a:pPr lvl="1" indent="0">
              <a:lnSpc>
                <a:spcPct val="100000"/>
              </a:lnSpc>
              <a:spcBef>
                <a:spcPct val="20000"/>
              </a:spcBef>
              <a:buFont typeface="Wingdings" panose="05000000000000000000" pitchFamily="2" charset="2"/>
              <a:buNone/>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indent="0">
              <a:lnSpc>
                <a:spcPct val="100000"/>
              </a:lnSpc>
              <a:spcBef>
                <a:spcPct val="20000"/>
              </a:spcBef>
              <a:buFont typeface="Wingdings" panose="05000000000000000000" pitchFamily="2" charset="2"/>
              <a:buNone/>
            </a:pPr>
            <a:endParaRPr lang="zh-CN" altLang="en-US" sz="1600" b="1" u="sng" dirty="0">
              <a:latin typeface="微软雅黑" panose="020B0503020204020204" pitchFamily="34" charset="-122"/>
              <a:ea typeface="微软雅黑" panose="020B0503020204020204" pitchFamily="34" charset="-122"/>
            </a:endParaRPr>
          </a:p>
        </p:txBody>
      </p:sp>
      <p:sp>
        <p:nvSpPr>
          <p:cNvPr id="373763" name="Rectangle 3"/>
          <p:cNvSpPr>
            <a:spLocks noChangeArrowheads="1"/>
          </p:cNvSpPr>
          <p:nvPr/>
        </p:nvSpPr>
        <p:spPr bwMode="auto">
          <a:xfrm>
            <a:off x="1500505" y="2804795"/>
            <a:ext cx="9017000" cy="1867114"/>
          </a:xfrm>
          <a:prstGeom prst="rect">
            <a:avLst/>
          </a:prstGeom>
          <a:solidFill>
            <a:srgbClr val="DCC7DB"/>
          </a:solidFill>
          <a:ln w="9525">
            <a:solidFill>
              <a:schemeClr val="bg1"/>
            </a:solidFill>
            <a:miter lim="800000"/>
          </a:ln>
          <a:effectLst>
            <a:prstShdw prst="shdw18" dist="17961" dir="13500000">
              <a:schemeClr val="bg1">
                <a:gamma/>
                <a:shade val="60000"/>
                <a:invGamma/>
              </a:schemeClr>
            </a:prstShdw>
          </a:effectLst>
        </p:spPr>
        <p:txBody>
          <a:bodyPr wrap="square">
            <a:spAutoFit/>
          </a:bodyPr>
          <a:lstStyle/>
          <a:p>
            <a:pPr algn="just">
              <a:lnSpc>
                <a:spcPct val="130000"/>
              </a:lnSpc>
              <a:buFontTx/>
              <a:buChar char="•"/>
            </a:pPr>
            <a:r>
              <a:rPr lang="zh-CN" altLang="en-US" sz="1800" dirty="0">
                <a:solidFill>
                  <a:srgbClr val="FF3300"/>
                </a:solidFill>
                <a:latin typeface="华文楷体" panose="02010600040101010101" charset="-122"/>
                <a:ea typeface="华文楷体" panose="02010600040101010101" charset="-122"/>
              </a:rPr>
              <a:t>销售毛利率= 销售毛利/销售收入×100%</a:t>
            </a:r>
          </a:p>
          <a:p>
            <a:pPr algn="just">
              <a:lnSpc>
                <a:spcPct val="130000"/>
              </a:lnSpc>
            </a:pPr>
            <a:r>
              <a:rPr lang="zh-CN" altLang="en-US" sz="1800" dirty="0">
                <a:solidFill>
                  <a:srgbClr val="FF3300"/>
                </a:solidFill>
                <a:latin typeface="华文楷体" panose="02010600040101010101" charset="-122"/>
                <a:ea typeface="华文楷体" panose="02010600040101010101" charset="-122"/>
              </a:rPr>
              <a:t>=（销售收入－销售成本）/销售收入×100% </a:t>
            </a:r>
          </a:p>
          <a:p>
            <a:pPr algn="just">
              <a:lnSpc>
                <a:spcPct val="130000"/>
              </a:lnSpc>
              <a:buFontTx/>
              <a:buChar char="•"/>
            </a:pPr>
            <a:r>
              <a:rPr lang="zh-CN" altLang="en-US" sz="1800" dirty="0">
                <a:solidFill>
                  <a:srgbClr val="FF3300"/>
                </a:solidFill>
                <a:latin typeface="华文楷体" panose="02010600040101010101" charset="-122"/>
                <a:ea typeface="华文楷体" panose="02010600040101010101" charset="-122"/>
              </a:rPr>
              <a:t>销售毛利率指标反映了产品或商品销售的初始获利能力，该指标越高，表示取得同样销售收入的销售成本越低，销售利润越高（在完全竞争市场上，毛利率高代表核心竞争力强！）。</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F1C89595-17CA-40E5-8AA4-BD92185BFE4D}"/>
              </a:ext>
            </a:extLst>
          </p:cNvPr>
          <p:cNvPicPr>
            <a:picLocks noChangeAspect="1"/>
          </p:cNvPicPr>
          <p:nvPr/>
        </p:nvPicPr>
        <p:blipFill>
          <a:blip r:embed="rId2"/>
          <a:stretch>
            <a:fillRect/>
          </a:stretch>
        </p:blipFill>
        <p:spPr>
          <a:xfrm>
            <a:off x="2111605" y="263951"/>
            <a:ext cx="7824247" cy="6089715"/>
          </a:xfrm>
          <a:prstGeom prst="rect">
            <a:avLst/>
          </a:prstGeom>
        </p:spPr>
      </p:pic>
    </p:spTree>
    <p:extLst>
      <p:ext uri="{BB962C8B-B14F-4D97-AF65-F5344CB8AC3E}">
        <p14:creationId xmlns:p14="http://schemas.microsoft.com/office/powerpoint/2010/main" val="180929875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分析主体的偏好差异</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id="{8244BA30-47BD-4C29-B2B0-001B0699ACFD}"/>
              </a:ext>
            </a:extLst>
          </p:cNvPr>
          <p:cNvSpPr txBox="1"/>
          <p:nvPr/>
        </p:nvSpPr>
        <p:spPr>
          <a:xfrm>
            <a:off x="593889" y="2356701"/>
            <a:ext cx="9539925" cy="3046988"/>
          </a:xfrm>
          <a:prstGeom prst="rect">
            <a:avLst/>
          </a:prstGeom>
          <a:noFill/>
        </p:spPr>
        <p:txBody>
          <a:bodyPr wrap="square" rtlCol="0">
            <a:spAutoFit/>
          </a:bodyPr>
          <a:lstStyle/>
          <a:p>
            <a:r>
              <a:rPr lang="zh-CN" altLang="en-US" sz="3200" dirty="0">
                <a:latin typeface="华文楷体" panose="02010600040101010101" pitchFamily="2" charset="-122"/>
                <a:ea typeface="华文楷体" panose="02010600040101010101" pitchFamily="2" charset="-122"/>
              </a:rPr>
              <a:t>投资者：</a:t>
            </a:r>
            <a:r>
              <a:rPr lang="zh-CN" altLang="en-US" sz="3200" dirty="0">
                <a:solidFill>
                  <a:srgbClr val="00B0F0"/>
                </a:solidFill>
                <a:latin typeface="华文楷体" panose="02010600040101010101" pitchFamily="2" charset="-122"/>
                <a:ea typeface="华文楷体" panose="02010600040101010101" pitchFamily="2" charset="-122"/>
              </a:rPr>
              <a:t>强调当期、未来的收益和风险！</a:t>
            </a:r>
            <a:endParaRPr lang="en-US" altLang="zh-CN" sz="3200" dirty="0">
              <a:solidFill>
                <a:srgbClr val="00B0F0"/>
              </a:solidFill>
              <a:latin typeface="华文楷体" panose="02010600040101010101" pitchFamily="2" charset="-122"/>
              <a:ea typeface="华文楷体" panose="02010600040101010101" pitchFamily="2" charset="-122"/>
            </a:endParaRPr>
          </a:p>
          <a:p>
            <a:r>
              <a:rPr lang="zh-CN" altLang="en-US" sz="3200" dirty="0">
                <a:latin typeface="华文楷体" panose="02010600040101010101" pitchFamily="2" charset="-122"/>
                <a:ea typeface="华文楷体" panose="02010600040101010101" pitchFamily="2" charset="-122"/>
              </a:rPr>
              <a:t>债权人：</a:t>
            </a:r>
            <a:r>
              <a:rPr lang="zh-CN" altLang="en-US" sz="3200" dirty="0">
                <a:solidFill>
                  <a:srgbClr val="00B0F0"/>
                </a:solidFill>
                <a:latin typeface="华文楷体" panose="02010600040101010101" pitchFamily="2" charset="-122"/>
                <a:ea typeface="华文楷体" panose="02010600040101010101" pitchFamily="2" charset="-122"/>
              </a:rPr>
              <a:t>强调当期、未来的资金安全！</a:t>
            </a:r>
            <a:endParaRPr lang="en-US" altLang="zh-CN" sz="3200" dirty="0">
              <a:solidFill>
                <a:srgbClr val="00B0F0"/>
              </a:solidFill>
              <a:latin typeface="华文楷体" panose="02010600040101010101" pitchFamily="2" charset="-122"/>
              <a:ea typeface="华文楷体" panose="02010600040101010101" pitchFamily="2" charset="-122"/>
            </a:endParaRPr>
          </a:p>
          <a:p>
            <a:r>
              <a:rPr lang="zh-CN" altLang="en-US" sz="3200" dirty="0">
                <a:latin typeface="华文楷体" panose="02010600040101010101" pitchFamily="2" charset="-122"/>
                <a:ea typeface="华文楷体" panose="02010600040101010101" pitchFamily="2" charset="-122"/>
              </a:rPr>
              <a:t>税务机关：</a:t>
            </a:r>
            <a:r>
              <a:rPr lang="zh-CN" altLang="en-US" sz="3200" dirty="0">
                <a:solidFill>
                  <a:srgbClr val="00B0F0"/>
                </a:solidFill>
                <a:latin typeface="华文楷体" panose="02010600040101010101" pitchFamily="2" charset="-122"/>
                <a:ea typeface="华文楷体" panose="02010600040101010101" pitchFamily="2" charset="-122"/>
              </a:rPr>
              <a:t>强调不能偷税漏税！</a:t>
            </a:r>
            <a:endParaRPr lang="en-US" altLang="zh-CN" sz="3200" dirty="0">
              <a:solidFill>
                <a:srgbClr val="00B0F0"/>
              </a:solidFill>
              <a:latin typeface="华文楷体" panose="02010600040101010101" pitchFamily="2" charset="-122"/>
              <a:ea typeface="华文楷体" panose="02010600040101010101" pitchFamily="2" charset="-122"/>
            </a:endParaRPr>
          </a:p>
          <a:p>
            <a:r>
              <a:rPr lang="zh-CN" altLang="en-US" sz="3200" dirty="0">
                <a:latin typeface="华文楷体" panose="02010600040101010101" pitchFamily="2" charset="-122"/>
                <a:ea typeface="华文楷体" panose="02010600040101010101" pitchFamily="2" charset="-122"/>
              </a:rPr>
              <a:t>管理层：</a:t>
            </a:r>
            <a:r>
              <a:rPr lang="zh-CN" altLang="en-US" sz="3200" dirty="0">
                <a:solidFill>
                  <a:srgbClr val="00B0F0"/>
                </a:solidFill>
                <a:latin typeface="华文楷体" panose="02010600040101010101" pitchFamily="2" charset="-122"/>
                <a:ea typeface="华文楷体" panose="02010600040101010101" pitchFamily="2" charset="-122"/>
              </a:rPr>
              <a:t>强调绩效考核和预算编制！</a:t>
            </a:r>
            <a:endParaRPr lang="en-US" altLang="zh-CN" sz="3200" dirty="0">
              <a:solidFill>
                <a:srgbClr val="00B0F0"/>
              </a:solidFill>
              <a:latin typeface="华文楷体" panose="02010600040101010101" pitchFamily="2" charset="-122"/>
              <a:ea typeface="华文楷体" panose="02010600040101010101" pitchFamily="2" charset="-122"/>
            </a:endParaRPr>
          </a:p>
          <a:p>
            <a:endParaRPr lang="en-US" altLang="zh-CN" sz="3200" dirty="0">
              <a:solidFill>
                <a:srgbClr val="00B0F0"/>
              </a:solidFill>
              <a:latin typeface="华文楷体" panose="02010600040101010101" pitchFamily="2" charset="-122"/>
              <a:ea typeface="华文楷体" panose="02010600040101010101" pitchFamily="2" charset="-122"/>
            </a:endParaRPr>
          </a:p>
          <a:p>
            <a:r>
              <a:rPr lang="zh-CN" altLang="en-US" sz="3200" dirty="0">
                <a:solidFill>
                  <a:srgbClr val="00B0F0"/>
                </a:solidFill>
                <a:latin typeface="华文楷体" panose="02010600040101010101" pitchFamily="2" charset="-122"/>
                <a:ea typeface="华文楷体" panose="02010600040101010101" pitchFamily="2" charset="-122"/>
              </a:rPr>
              <a:t>目标不同，关注的重点不同！</a:t>
            </a:r>
          </a:p>
        </p:txBody>
      </p:sp>
    </p:spTree>
    <p:extLst>
      <p:ext uri="{BB962C8B-B14F-4D97-AF65-F5344CB8AC3E}">
        <p14:creationId xmlns:p14="http://schemas.microsoft.com/office/powerpoint/2010/main" val="61146588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848360" y="1687430"/>
            <a:ext cx="23545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盈利能力分析</a:t>
            </a:r>
          </a:p>
        </p:txBody>
      </p:sp>
      <p:sp>
        <p:nvSpPr>
          <p:cNvPr id="373764" name="Rectangle 4"/>
          <p:cNvSpPr>
            <a:spLocks noChangeArrowheads="1"/>
          </p:cNvSpPr>
          <p:nvPr/>
        </p:nvSpPr>
        <p:spPr bwMode="auto">
          <a:xfrm>
            <a:off x="1472215" y="3089613"/>
            <a:ext cx="9018270" cy="1751965"/>
          </a:xfrm>
          <a:prstGeom prst="rect">
            <a:avLst/>
          </a:prstGeom>
          <a:solidFill>
            <a:srgbClr val="FFFFFF"/>
          </a:solidFill>
          <a:ln w="9525">
            <a:solidFill>
              <a:schemeClr val="bg1"/>
            </a:solidFill>
            <a:miter lim="800000"/>
          </a:ln>
          <a:effectLst>
            <a:prstShdw prst="shdw18" dist="17961" dir="13500000">
              <a:schemeClr val="bg1">
                <a:gamma/>
                <a:shade val="60000"/>
                <a:invGamma/>
              </a:schemeClr>
            </a:prstShdw>
          </a:effectLst>
        </p:spPr>
        <p:txBody>
          <a:bodyPr wrap="square">
            <a:spAutoFit/>
          </a:bodyPr>
          <a:lstStyle/>
          <a:p>
            <a:pPr algn="just">
              <a:lnSpc>
                <a:spcPct val="120000"/>
              </a:lnSpc>
              <a:buFontTx/>
              <a:buChar char="•"/>
            </a:pPr>
            <a:r>
              <a:rPr lang="zh-CN" altLang="en-US" sz="1800" dirty="0">
                <a:solidFill>
                  <a:srgbClr val="FF3300"/>
                </a:solidFill>
                <a:latin typeface="华文楷体" panose="02010600040101010101" charset="-122"/>
                <a:ea typeface="华文楷体" panose="02010600040101010101" charset="-122"/>
              </a:rPr>
              <a:t>销售利润率=利润总额/销售收入×100%</a:t>
            </a:r>
          </a:p>
          <a:p>
            <a:pPr algn="just">
              <a:lnSpc>
                <a:spcPct val="120000"/>
              </a:lnSpc>
              <a:buFontTx/>
              <a:buChar char="•"/>
            </a:pPr>
            <a:r>
              <a:rPr lang="zh-CN" altLang="en-US" sz="1800" dirty="0">
                <a:solidFill>
                  <a:srgbClr val="FF3300"/>
                </a:solidFill>
                <a:latin typeface="华文楷体" panose="02010600040101010101" charset="-122"/>
                <a:ea typeface="华文楷体" panose="02010600040101010101" charset="-122"/>
              </a:rPr>
              <a:t>企业的利润分为：营业利润、利润总额、净利润。所以，销售利润率指标一般要计算经营利润率，税前利润率和净利润率。</a:t>
            </a:r>
          </a:p>
          <a:p>
            <a:pPr algn="just">
              <a:lnSpc>
                <a:spcPct val="120000"/>
              </a:lnSpc>
              <a:buFontTx/>
              <a:buChar char="•"/>
            </a:pPr>
            <a:r>
              <a:rPr lang="zh-CN" altLang="en-US" sz="1800" dirty="0">
                <a:solidFill>
                  <a:srgbClr val="FF3300"/>
                </a:solidFill>
                <a:latin typeface="华文楷体" panose="02010600040101010101" charset="-122"/>
                <a:ea typeface="华文楷体" panose="02010600040101010101" charset="-122"/>
              </a:rPr>
              <a:t>销售利润率指标反映了每元销售收入净额给企业带来的利润。该指标越大，说明企业经营活动的盈利水平较高。</a:t>
            </a:r>
            <a:endParaRPr lang="en-US" altLang="zh-CN" sz="1800" dirty="0">
              <a:solidFill>
                <a:srgbClr val="FF3300"/>
              </a:solidFill>
              <a:latin typeface="华文楷体" panose="02010600040101010101" charset="-122"/>
              <a:ea typeface="华文楷体" panose="02010600040101010101" charset="-122"/>
            </a:endParaRPr>
          </a:p>
        </p:txBody>
      </p:sp>
      <p:sp>
        <p:nvSpPr>
          <p:cNvPr id="2" name="文本框 1"/>
          <p:cNvSpPr txBox="1"/>
          <p:nvPr/>
        </p:nvSpPr>
        <p:spPr>
          <a:xfrm>
            <a:off x="1271905" y="2385675"/>
            <a:ext cx="1507490" cy="506730"/>
          </a:xfrm>
          <a:prstGeom prst="rect">
            <a:avLst/>
          </a:prstGeom>
          <a:noFill/>
        </p:spPr>
        <p:txBody>
          <a:bodyPr wrap="none" rtlCol="0" anchor="t">
            <a:spAutoFit/>
          </a:bodyPr>
          <a:lstStyle/>
          <a:p>
            <a:pPr>
              <a:lnSpc>
                <a:spcPct val="150000"/>
              </a:lnSpc>
              <a:spcBef>
                <a:spcPct val="20000"/>
              </a:spcBef>
              <a:buFont typeface="Wingdings" panose="05000000000000000000" pitchFamily="2" charset="2"/>
              <a:buChar char="Ø"/>
            </a:pPr>
            <a:r>
              <a:rPr lang="zh-CN" altLang="en-US" b="1" u="sng" dirty="0">
                <a:latin typeface="微软雅黑" panose="020B0503020204020204" pitchFamily="34" charset="-122"/>
                <a:ea typeface="微软雅黑" panose="020B0503020204020204" pitchFamily="34" charset="-122"/>
                <a:sym typeface="+mn-ea"/>
              </a:rPr>
              <a:t>销售利润率</a:t>
            </a:r>
            <a:endParaRPr lang="zh-CN" altLang="en-US" dirty="0"/>
          </a:p>
        </p:txBody>
      </p:sp>
    </p:spTree>
    <p:extLst>
      <p:ext uri="{BB962C8B-B14F-4D97-AF65-F5344CB8AC3E}">
        <p14:creationId xmlns:p14="http://schemas.microsoft.com/office/powerpoint/2010/main" val="259895097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32689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盈利能力分析（续）</a:t>
            </a:r>
          </a:p>
        </p:txBody>
      </p:sp>
      <p:sp>
        <p:nvSpPr>
          <p:cNvPr id="367618" name="Rectangle 2"/>
          <p:cNvSpPr>
            <a:spLocks noChangeArrowheads="1"/>
          </p:cNvSpPr>
          <p:nvPr/>
        </p:nvSpPr>
        <p:spPr bwMode="auto">
          <a:xfrm>
            <a:off x="1271905" y="2273935"/>
            <a:ext cx="9652635" cy="4453890"/>
          </a:xfrm>
          <a:prstGeom prst="rect">
            <a:avLst/>
          </a:prstGeom>
          <a:noFill/>
          <a:ln w="9525">
            <a:noFill/>
            <a:miter lim="800000"/>
          </a:ln>
          <a:effectLst/>
        </p:spPr>
        <p:txBody>
          <a:bodyPr wrap="square">
            <a:spAutoFit/>
          </a:bodyPr>
          <a:lstStyle/>
          <a:p>
            <a:pPr>
              <a:lnSpc>
                <a:spcPct val="150000"/>
              </a:lnSpc>
              <a:spcBef>
                <a:spcPct val="20000"/>
              </a:spcBef>
              <a:buFont typeface="Wingdings" panose="05000000000000000000" pitchFamily="2" charset="2"/>
              <a:buChar char="Ø"/>
            </a:pPr>
            <a:r>
              <a:rPr lang="zh-CN" altLang="en-US" b="1" u="sng" dirty="0">
                <a:latin typeface="微软雅黑" panose="020B0503020204020204" pitchFamily="34" charset="-122"/>
                <a:ea typeface="微软雅黑" panose="020B0503020204020204" pitchFamily="34" charset="-122"/>
              </a:rPr>
              <a:t>总资产收益率</a:t>
            </a:r>
          </a:p>
          <a:p>
            <a:pPr>
              <a:lnSpc>
                <a:spcPct val="150000"/>
              </a:lnSpc>
              <a:spcBef>
                <a:spcPct val="20000"/>
              </a:spcBef>
              <a:buFont typeface="Wingdings" panose="05000000000000000000" pitchFamily="2" charset="2"/>
              <a:buChar char="Ø"/>
            </a:pPr>
            <a:endParaRPr lang="zh-CN" altLang="en-US" b="1" u="sng" dirty="0">
              <a:latin typeface="微软雅黑" panose="020B0503020204020204" pitchFamily="34" charset="-122"/>
              <a:ea typeface="微软雅黑" panose="020B0503020204020204" pitchFamily="34" charset="-122"/>
            </a:endParaRPr>
          </a:p>
          <a:p>
            <a:pPr>
              <a:lnSpc>
                <a:spcPct val="150000"/>
              </a:lnSpc>
              <a:spcBef>
                <a:spcPct val="20000"/>
              </a:spcBef>
              <a:buFont typeface="Wingdings" panose="05000000000000000000" pitchFamily="2" charset="2"/>
              <a:buChar char="Ø"/>
            </a:pPr>
            <a:endParaRPr lang="zh-CN" altLang="en-US" b="1" u="sng" dirty="0">
              <a:latin typeface="微软雅黑" panose="020B0503020204020204" pitchFamily="34" charset="-122"/>
              <a:ea typeface="微软雅黑" panose="020B0503020204020204" pitchFamily="34" charset="-122"/>
            </a:endParaRPr>
          </a:p>
          <a:p>
            <a:pPr>
              <a:lnSpc>
                <a:spcPct val="150000"/>
              </a:lnSpc>
              <a:spcBef>
                <a:spcPct val="20000"/>
              </a:spcBef>
              <a:buFont typeface="Wingdings" panose="05000000000000000000" pitchFamily="2" charset="2"/>
              <a:buChar char="Ø"/>
            </a:pPr>
            <a:endParaRPr lang="zh-CN" altLang="en-US" b="1" u="sng" dirty="0">
              <a:latin typeface="微软雅黑" panose="020B0503020204020204" pitchFamily="34" charset="-122"/>
              <a:ea typeface="微软雅黑" panose="020B0503020204020204" pitchFamily="34" charset="-122"/>
            </a:endParaRPr>
          </a:p>
          <a:p>
            <a:pPr>
              <a:lnSpc>
                <a:spcPct val="150000"/>
              </a:lnSpc>
              <a:spcBef>
                <a:spcPct val="20000"/>
              </a:spcBef>
              <a:buFont typeface="Wingdings" panose="05000000000000000000" pitchFamily="2" charset="2"/>
              <a:buChar char="Ø"/>
            </a:pPr>
            <a:endParaRPr lang="zh-CN" altLang="en-US" b="1" u="sng" dirty="0">
              <a:latin typeface="微软雅黑" panose="020B0503020204020204" pitchFamily="34" charset="-122"/>
              <a:ea typeface="微软雅黑" panose="020B0503020204020204" pitchFamily="34" charset="-122"/>
            </a:endParaRPr>
          </a:p>
          <a:p>
            <a:pPr lvl="1" indent="0">
              <a:lnSpc>
                <a:spcPct val="100000"/>
              </a:lnSpc>
              <a:spcBef>
                <a:spcPct val="20000"/>
              </a:spcBef>
              <a:buFont typeface="Wingdings" panose="05000000000000000000" pitchFamily="2" charset="2"/>
              <a:buNone/>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indent="0">
              <a:lnSpc>
                <a:spcPct val="100000"/>
              </a:lnSpc>
              <a:spcBef>
                <a:spcPct val="20000"/>
              </a:spcBef>
              <a:buFont typeface="Wingdings" panose="05000000000000000000" pitchFamily="2" charset="2"/>
              <a:buNone/>
            </a:pPr>
            <a:endParaRPr lang="zh-CN" altLang="en-US" sz="1600" b="1" u="sng" dirty="0">
              <a:latin typeface="微软雅黑" panose="020B0503020204020204" pitchFamily="34" charset="-122"/>
              <a:ea typeface="微软雅黑" panose="020B0503020204020204" pitchFamily="34" charset="-122"/>
            </a:endParaRPr>
          </a:p>
        </p:txBody>
      </p:sp>
      <p:sp>
        <p:nvSpPr>
          <p:cNvPr id="374787" name="Rectangle 3"/>
          <p:cNvSpPr>
            <a:spLocks noChangeArrowheads="1"/>
          </p:cNvSpPr>
          <p:nvPr/>
        </p:nvSpPr>
        <p:spPr bwMode="auto">
          <a:xfrm>
            <a:off x="1499235" y="2869565"/>
            <a:ext cx="9076055" cy="1771895"/>
          </a:xfrm>
          <a:prstGeom prst="rect">
            <a:avLst/>
          </a:prstGeom>
          <a:solidFill>
            <a:srgbClr val="DCC7DB"/>
          </a:solidFill>
          <a:ln w="9525">
            <a:solidFill>
              <a:schemeClr val="bg1"/>
            </a:solidFill>
            <a:miter lim="800000"/>
          </a:ln>
          <a:effectLst>
            <a:prstShdw prst="shdw18" dist="17961" dir="13500000">
              <a:schemeClr val="bg1">
                <a:gamma/>
                <a:shade val="60000"/>
                <a:invGamma/>
              </a:schemeClr>
            </a:prstShdw>
          </a:effectLst>
        </p:spPr>
        <p:txBody>
          <a:bodyPr wrap="square">
            <a:spAutoFit/>
          </a:bodyPr>
          <a:lstStyle/>
          <a:p>
            <a:pPr algn="just">
              <a:lnSpc>
                <a:spcPct val="110000"/>
              </a:lnSpc>
              <a:buFontTx/>
              <a:buChar char="•"/>
            </a:pPr>
            <a:r>
              <a:rPr lang="zh-CN" altLang="en-US" sz="2000" dirty="0">
                <a:solidFill>
                  <a:srgbClr val="FF3300"/>
                </a:solidFill>
                <a:latin typeface="华文楷体" panose="02010600040101010101" charset="-122"/>
                <a:ea typeface="华文楷体" panose="02010600040101010101" charset="-122"/>
              </a:rPr>
              <a:t>总资产收益率=息税前利润/资产平均余额</a:t>
            </a:r>
          </a:p>
          <a:p>
            <a:pPr algn="just">
              <a:lnSpc>
                <a:spcPct val="110000"/>
              </a:lnSpc>
            </a:pPr>
            <a:r>
              <a:rPr lang="zh-CN" altLang="en-US" sz="2000" dirty="0">
                <a:solidFill>
                  <a:srgbClr val="FF3300"/>
                </a:solidFill>
                <a:latin typeface="华文楷体" panose="02010600040101010101" charset="-122"/>
                <a:ea typeface="华文楷体" panose="02010600040101010101" charset="-122"/>
              </a:rPr>
              <a:t>=（利润总额＋利息费用）/资产平均余额</a:t>
            </a:r>
          </a:p>
          <a:p>
            <a:pPr algn="just">
              <a:lnSpc>
                <a:spcPct val="110000"/>
              </a:lnSpc>
              <a:buFontTx/>
              <a:buChar char="•"/>
            </a:pPr>
            <a:r>
              <a:rPr lang="zh-CN" altLang="en-US" sz="2000" dirty="0">
                <a:solidFill>
                  <a:srgbClr val="FF3300"/>
                </a:solidFill>
                <a:latin typeface="华文楷体" panose="02010600040101010101" charset="-122"/>
                <a:ea typeface="华文楷体" panose="02010600040101010101" charset="-122"/>
              </a:rPr>
              <a:t>资产平均余额=（期初资产总额＋期末资产总额）÷2 </a:t>
            </a:r>
          </a:p>
          <a:p>
            <a:pPr algn="just">
              <a:lnSpc>
                <a:spcPct val="110000"/>
              </a:lnSpc>
              <a:buFontTx/>
              <a:buChar char="•"/>
            </a:pPr>
            <a:r>
              <a:rPr lang="zh-CN" altLang="en-US" sz="2000" dirty="0">
                <a:solidFill>
                  <a:srgbClr val="FF3300"/>
                </a:solidFill>
                <a:latin typeface="华文楷体" panose="02010600040101010101" charset="-122"/>
                <a:ea typeface="华文楷体" panose="02010600040101010101" charset="-122"/>
              </a:rPr>
              <a:t>总资产收益率越高，表明企业资产利用的效率越好，盈利能力强。该指标又是企业综合分析的起点。</a:t>
            </a:r>
          </a:p>
        </p:txBody>
      </p:sp>
    </p:spTree>
    <p:extLst>
      <p:ext uri="{BB962C8B-B14F-4D97-AF65-F5344CB8AC3E}">
        <p14:creationId xmlns:p14="http://schemas.microsoft.com/office/powerpoint/2010/main" val="32008568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32689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盈利能力分析（续）</a:t>
            </a:r>
          </a:p>
        </p:txBody>
      </p:sp>
      <p:sp>
        <p:nvSpPr>
          <p:cNvPr id="367618" name="Rectangle 2"/>
          <p:cNvSpPr>
            <a:spLocks noChangeArrowheads="1"/>
          </p:cNvSpPr>
          <p:nvPr/>
        </p:nvSpPr>
        <p:spPr bwMode="auto">
          <a:xfrm>
            <a:off x="1271905" y="2273935"/>
            <a:ext cx="9652635" cy="3988784"/>
          </a:xfrm>
          <a:prstGeom prst="rect">
            <a:avLst/>
          </a:prstGeom>
          <a:noFill/>
          <a:ln w="9525">
            <a:noFill/>
            <a:miter lim="800000"/>
          </a:ln>
          <a:effectLst/>
        </p:spPr>
        <p:txBody>
          <a:bodyPr wrap="square">
            <a:spAutoFit/>
          </a:bodyPr>
          <a:lstStyle/>
          <a:p>
            <a:pPr>
              <a:lnSpc>
                <a:spcPct val="150000"/>
              </a:lnSpc>
              <a:spcBef>
                <a:spcPct val="20000"/>
              </a:spcBef>
              <a:buFont typeface="Wingdings" panose="05000000000000000000" pitchFamily="2" charset="2"/>
              <a:buChar char="Ø"/>
            </a:pPr>
            <a:endParaRPr lang="zh-CN" altLang="en-US" b="1" u="sng" dirty="0">
              <a:latin typeface="微软雅黑" panose="020B0503020204020204" pitchFamily="34" charset="-122"/>
              <a:ea typeface="微软雅黑" panose="020B0503020204020204" pitchFamily="34" charset="-122"/>
            </a:endParaRPr>
          </a:p>
          <a:p>
            <a:pPr>
              <a:lnSpc>
                <a:spcPct val="150000"/>
              </a:lnSpc>
              <a:spcBef>
                <a:spcPct val="20000"/>
              </a:spcBef>
              <a:buFont typeface="Wingdings" panose="05000000000000000000" pitchFamily="2" charset="2"/>
              <a:buChar char="Ø"/>
            </a:pPr>
            <a:endParaRPr lang="zh-CN" altLang="en-US" b="1" u="sng" dirty="0">
              <a:latin typeface="微软雅黑" panose="020B0503020204020204" pitchFamily="34" charset="-122"/>
              <a:ea typeface="微软雅黑" panose="020B0503020204020204" pitchFamily="34" charset="-122"/>
            </a:endParaRPr>
          </a:p>
          <a:p>
            <a:pPr>
              <a:lnSpc>
                <a:spcPct val="150000"/>
              </a:lnSpc>
              <a:spcBef>
                <a:spcPct val="20000"/>
              </a:spcBef>
              <a:buFont typeface="Wingdings" panose="05000000000000000000" pitchFamily="2" charset="2"/>
              <a:buChar char="Ø"/>
            </a:pPr>
            <a:endParaRPr lang="zh-CN" altLang="en-US" b="1" u="sng" dirty="0">
              <a:latin typeface="微软雅黑" panose="020B0503020204020204" pitchFamily="34" charset="-122"/>
              <a:ea typeface="微软雅黑" panose="020B0503020204020204" pitchFamily="34" charset="-122"/>
            </a:endParaRPr>
          </a:p>
          <a:p>
            <a:pPr>
              <a:lnSpc>
                <a:spcPct val="150000"/>
              </a:lnSpc>
              <a:spcBef>
                <a:spcPct val="20000"/>
              </a:spcBef>
              <a:buFont typeface="Wingdings" panose="05000000000000000000" pitchFamily="2" charset="2"/>
              <a:buChar char="Ø"/>
            </a:pPr>
            <a:endParaRPr lang="zh-CN" altLang="en-US" b="1" u="sng" dirty="0">
              <a:latin typeface="微软雅黑" panose="020B0503020204020204" pitchFamily="34" charset="-122"/>
              <a:ea typeface="微软雅黑" panose="020B0503020204020204" pitchFamily="34" charset="-122"/>
            </a:endParaRPr>
          </a:p>
          <a:p>
            <a:pPr lvl="1" indent="0">
              <a:lnSpc>
                <a:spcPct val="100000"/>
              </a:lnSpc>
              <a:spcBef>
                <a:spcPct val="20000"/>
              </a:spcBef>
              <a:buFont typeface="Wingdings" panose="05000000000000000000" pitchFamily="2" charset="2"/>
              <a:buNone/>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indent="0">
              <a:lnSpc>
                <a:spcPct val="100000"/>
              </a:lnSpc>
              <a:spcBef>
                <a:spcPct val="20000"/>
              </a:spcBef>
              <a:buFont typeface="Wingdings" panose="05000000000000000000" pitchFamily="2" charset="2"/>
              <a:buNone/>
            </a:pPr>
            <a:endParaRPr lang="zh-CN" altLang="en-US" sz="1600" b="1" u="sng" dirty="0">
              <a:latin typeface="微软雅黑" panose="020B0503020204020204" pitchFamily="34" charset="-122"/>
              <a:ea typeface="微软雅黑" panose="020B0503020204020204" pitchFamily="34" charset="-122"/>
            </a:endParaRPr>
          </a:p>
        </p:txBody>
      </p:sp>
      <p:sp>
        <p:nvSpPr>
          <p:cNvPr id="2" name="文本框 1"/>
          <p:cNvSpPr txBox="1"/>
          <p:nvPr/>
        </p:nvSpPr>
        <p:spPr>
          <a:xfrm>
            <a:off x="1267460" y="2458323"/>
            <a:ext cx="1736090" cy="506730"/>
          </a:xfrm>
          <a:prstGeom prst="rect">
            <a:avLst/>
          </a:prstGeom>
          <a:noFill/>
        </p:spPr>
        <p:txBody>
          <a:bodyPr wrap="none" rtlCol="0" anchor="t">
            <a:spAutoFit/>
          </a:bodyPr>
          <a:lstStyle/>
          <a:p>
            <a:pPr algn="l">
              <a:lnSpc>
                <a:spcPct val="150000"/>
              </a:lnSpc>
              <a:spcBef>
                <a:spcPct val="20000"/>
              </a:spcBef>
              <a:buFont typeface="Wingdings" panose="05000000000000000000" pitchFamily="2" charset="2"/>
              <a:buChar char="Ø"/>
            </a:pPr>
            <a:r>
              <a:rPr lang="zh-CN" altLang="en-US" b="1" u="sng" dirty="0">
                <a:latin typeface="微软雅黑" panose="020B0503020204020204" pitchFamily="34" charset="-122"/>
                <a:ea typeface="微软雅黑" panose="020B0503020204020204" pitchFamily="34" charset="-122"/>
                <a:sym typeface="+mn-ea"/>
              </a:rPr>
              <a:t>净资产收益率</a:t>
            </a:r>
          </a:p>
        </p:txBody>
      </p:sp>
      <p:sp>
        <p:nvSpPr>
          <p:cNvPr id="374788" name="Rectangle 4"/>
          <p:cNvSpPr>
            <a:spLocks noChangeArrowheads="1"/>
          </p:cNvSpPr>
          <p:nvPr/>
        </p:nvSpPr>
        <p:spPr bwMode="auto">
          <a:xfrm>
            <a:off x="1472215" y="3082421"/>
            <a:ext cx="9076055" cy="1548757"/>
          </a:xfrm>
          <a:prstGeom prst="rect">
            <a:avLst/>
          </a:prstGeom>
          <a:solidFill>
            <a:srgbClr val="FFFFFF"/>
          </a:solidFill>
          <a:ln w="9525">
            <a:solidFill>
              <a:schemeClr val="bg1"/>
            </a:solidFill>
            <a:miter lim="800000"/>
          </a:ln>
          <a:effectLst>
            <a:prstShdw prst="shdw18" dist="17961" dir="13500000">
              <a:schemeClr val="bg1">
                <a:gamma/>
                <a:shade val="60000"/>
                <a:invGamma/>
              </a:schemeClr>
            </a:prstShdw>
          </a:effectLst>
        </p:spPr>
        <p:txBody>
          <a:bodyPr wrap="square">
            <a:spAutoFit/>
          </a:bodyPr>
          <a:lstStyle/>
          <a:p>
            <a:pPr algn="just">
              <a:lnSpc>
                <a:spcPct val="120000"/>
              </a:lnSpc>
              <a:buFontTx/>
              <a:buChar char="•"/>
            </a:pPr>
            <a:r>
              <a:rPr lang="zh-CN" altLang="en-US" sz="2000" dirty="0">
                <a:solidFill>
                  <a:srgbClr val="FF3300"/>
                </a:solidFill>
                <a:latin typeface="华文楷体" panose="02010600040101010101" charset="-122"/>
                <a:ea typeface="华文楷体" panose="02010600040101010101" charset="-122"/>
              </a:rPr>
              <a:t>净资产收益率=净利润/净资产平均余额×100%</a:t>
            </a:r>
          </a:p>
          <a:p>
            <a:pPr algn="just">
              <a:lnSpc>
                <a:spcPct val="120000"/>
              </a:lnSpc>
              <a:buFontTx/>
              <a:buChar char="•"/>
            </a:pPr>
            <a:r>
              <a:rPr lang="zh-CN" altLang="en-US" sz="2000" dirty="0">
                <a:solidFill>
                  <a:srgbClr val="FF3300"/>
                </a:solidFill>
                <a:latin typeface="华文楷体" panose="02010600040101010101" charset="-122"/>
                <a:ea typeface="华文楷体" panose="02010600040101010101" charset="-122"/>
              </a:rPr>
              <a:t>净资产平均余额=（期初净资产＋期末净资产）÷2</a:t>
            </a:r>
          </a:p>
          <a:p>
            <a:pPr algn="just">
              <a:lnSpc>
                <a:spcPct val="120000"/>
              </a:lnSpc>
              <a:buFontTx/>
              <a:buChar char="•"/>
            </a:pPr>
            <a:r>
              <a:rPr lang="zh-CN" altLang="en-US" sz="2000" dirty="0">
                <a:solidFill>
                  <a:srgbClr val="FF3300"/>
                </a:solidFill>
                <a:latin typeface="华文楷体" panose="02010600040101010101" charset="-122"/>
                <a:ea typeface="华文楷体" panose="02010600040101010101" charset="-122"/>
              </a:rPr>
              <a:t>净资产收益率是从企业所有者角度分析企业盈利水平大小，该指标越高，说明所有者投资带来的收益越高，该指标又是上市公司必须公开披露的重要信息之一。 </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32689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盈利能力分析（续）</a:t>
            </a:r>
          </a:p>
        </p:txBody>
      </p:sp>
      <p:sp>
        <p:nvSpPr>
          <p:cNvPr id="367618" name="Rectangle 2"/>
          <p:cNvSpPr>
            <a:spLocks noChangeArrowheads="1"/>
          </p:cNvSpPr>
          <p:nvPr/>
        </p:nvSpPr>
        <p:spPr bwMode="auto">
          <a:xfrm>
            <a:off x="1299210" y="2526665"/>
            <a:ext cx="5819775" cy="2750820"/>
          </a:xfrm>
          <a:prstGeom prst="rect">
            <a:avLst/>
          </a:prstGeom>
          <a:noFill/>
          <a:ln w="9525">
            <a:noFill/>
            <a:miter lim="800000"/>
          </a:ln>
          <a:effectLst/>
        </p:spPr>
        <p:txBody>
          <a:bodyPr wrap="square">
            <a:spAutoFit/>
          </a:bodyPr>
          <a:lstStyle/>
          <a:p>
            <a:pPr>
              <a:lnSpc>
                <a:spcPct val="150000"/>
              </a:lnSpc>
              <a:spcBef>
                <a:spcPct val="20000"/>
              </a:spcBef>
              <a:buFont typeface="Wingdings" panose="05000000000000000000" pitchFamily="2" charset="2"/>
              <a:buChar char="Ø"/>
            </a:pPr>
            <a:r>
              <a:rPr lang="zh-CN" altLang="en-US" b="1" u="sng" dirty="0">
                <a:latin typeface="微软雅黑" panose="020B0503020204020204" pitchFamily="34" charset="-122"/>
                <a:ea typeface="微软雅黑" panose="020B0503020204020204" pitchFamily="34" charset="-122"/>
              </a:rPr>
              <a:t>资本保值增值率</a:t>
            </a:r>
          </a:p>
          <a:p>
            <a:pPr>
              <a:lnSpc>
                <a:spcPct val="150000"/>
              </a:lnSpc>
              <a:spcBef>
                <a:spcPct val="20000"/>
              </a:spcBef>
              <a:buFont typeface="Wingdings" panose="05000000000000000000" pitchFamily="2" charset="2"/>
              <a:buChar char="Ø"/>
            </a:pPr>
            <a:endParaRPr lang="zh-CN" altLang="en-US" b="1" u="sng" dirty="0">
              <a:latin typeface="微软雅黑" panose="020B0503020204020204" pitchFamily="34" charset="-122"/>
              <a:ea typeface="微软雅黑" panose="020B0503020204020204" pitchFamily="34" charset="-122"/>
            </a:endParaRPr>
          </a:p>
          <a:p>
            <a:pPr>
              <a:lnSpc>
                <a:spcPct val="150000"/>
              </a:lnSpc>
              <a:spcBef>
                <a:spcPct val="20000"/>
              </a:spcBef>
              <a:buFont typeface="Wingdings" panose="05000000000000000000" pitchFamily="2" charset="2"/>
              <a:buChar char="Ø"/>
            </a:pPr>
            <a:endParaRPr lang="zh-CN" altLang="en-US" b="1" u="sng" dirty="0">
              <a:latin typeface="微软雅黑" panose="020B0503020204020204" pitchFamily="34" charset="-122"/>
              <a:ea typeface="微软雅黑" panose="020B0503020204020204" pitchFamily="34" charset="-122"/>
            </a:endParaRPr>
          </a:p>
          <a:p>
            <a:pPr indent="0">
              <a:lnSpc>
                <a:spcPct val="150000"/>
              </a:lnSpc>
              <a:spcBef>
                <a:spcPct val="20000"/>
              </a:spcBef>
              <a:buFont typeface="Wingdings" panose="05000000000000000000" pitchFamily="2" charset="2"/>
              <a:buNone/>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a:lnSpc>
                <a:spcPct val="100000"/>
              </a:lnSpc>
              <a:spcBef>
                <a:spcPct val="20000"/>
              </a:spcBef>
              <a:buFont typeface="Wingdings" panose="05000000000000000000" pitchFamily="2" charset="2"/>
              <a:buChar char="v"/>
            </a:pPr>
            <a:endParaRPr lang="zh-CN" altLang="en-US" sz="1600" b="1" u="sng" dirty="0">
              <a:latin typeface="微软雅黑" panose="020B0503020204020204" pitchFamily="34" charset="-122"/>
              <a:ea typeface="微软雅黑" panose="020B0503020204020204" pitchFamily="34" charset="-122"/>
            </a:endParaRPr>
          </a:p>
          <a:p>
            <a:pPr lvl="1" indent="0">
              <a:lnSpc>
                <a:spcPct val="100000"/>
              </a:lnSpc>
              <a:spcBef>
                <a:spcPct val="20000"/>
              </a:spcBef>
              <a:buFont typeface="Wingdings" panose="05000000000000000000" pitchFamily="2" charset="2"/>
              <a:buNone/>
            </a:pPr>
            <a:endParaRPr lang="zh-CN" altLang="en-US" sz="1600" b="1" u="sng" dirty="0">
              <a:latin typeface="微软雅黑" panose="020B0503020204020204" pitchFamily="34" charset="-122"/>
              <a:ea typeface="微软雅黑" panose="020B0503020204020204" pitchFamily="34" charset="-122"/>
            </a:endParaRPr>
          </a:p>
        </p:txBody>
      </p:sp>
      <p:sp>
        <p:nvSpPr>
          <p:cNvPr id="374789" name="Rectangle 5"/>
          <p:cNvSpPr>
            <a:spLocks noChangeArrowheads="1"/>
          </p:cNvSpPr>
          <p:nvPr/>
        </p:nvSpPr>
        <p:spPr bwMode="auto">
          <a:xfrm>
            <a:off x="1472215" y="3285505"/>
            <a:ext cx="7683500" cy="1548757"/>
          </a:xfrm>
          <a:prstGeom prst="rect">
            <a:avLst/>
          </a:prstGeom>
          <a:solidFill>
            <a:srgbClr val="FFFFFF"/>
          </a:solidFill>
          <a:ln w="9525">
            <a:solidFill>
              <a:schemeClr val="bg1"/>
            </a:solidFill>
            <a:miter lim="800000"/>
          </a:ln>
          <a:effectLst>
            <a:prstShdw prst="shdw18" dist="17961" dir="13500000">
              <a:schemeClr val="bg1">
                <a:gamma/>
                <a:shade val="60000"/>
                <a:invGamma/>
              </a:schemeClr>
            </a:prstShdw>
          </a:effectLst>
        </p:spPr>
        <p:txBody>
          <a:bodyPr wrap="square">
            <a:spAutoFit/>
          </a:bodyPr>
          <a:lstStyle/>
          <a:p>
            <a:pPr algn="just">
              <a:lnSpc>
                <a:spcPct val="120000"/>
              </a:lnSpc>
              <a:buFontTx/>
              <a:buChar char="•"/>
            </a:pPr>
            <a:r>
              <a:rPr lang="zh-CN" altLang="en-US" sz="2000" dirty="0">
                <a:solidFill>
                  <a:srgbClr val="FF3300"/>
                </a:solidFill>
                <a:latin typeface="华文楷体" panose="02010600040101010101" charset="-122"/>
                <a:ea typeface="华文楷体" panose="02010600040101010101" charset="-122"/>
              </a:rPr>
              <a:t>资本保值增值率=期末所有者权益总额/期初所有者权益总额</a:t>
            </a:r>
          </a:p>
          <a:p>
            <a:pPr algn="just">
              <a:lnSpc>
                <a:spcPct val="120000"/>
              </a:lnSpc>
              <a:buFontTx/>
              <a:buChar char="•"/>
            </a:pPr>
            <a:r>
              <a:rPr lang="zh-CN" altLang="en-US" sz="2000" dirty="0">
                <a:solidFill>
                  <a:srgbClr val="FF3300"/>
                </a:solidFill>
                <a:latin typeface="华文楷体" panose="02010600040101010101" charset="-122"/>
                <a:ea typeface="华文楷体" panose="02010600040101010101" charset="-122"/>
              </a:rPr>
              <a:t>一般情况下，资本保值增值率大于1，表明所有者权益增加，企业增值能力较强。但是，在实际分析时应考虑企业利润分配情况及通货膨胀因素对其的影响。</a:t>
            </a: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32689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盈利能力分析（续）</a:t>
            </a:r>
          </a:p>
        </p:txBody>
      </p:sp>
      <p:sp>
        <p:nvSpPr>
          <p:cNvPr id="3" name="内容占位符 2"/>
          <p:cNvSpPr>
            <a:spLocks noGrp="1"/>
          </p:cNvSpPr>
          <p:nvPr>
            <p:ph idx="1"/>
          </p:nvPr>
        </p:nvSpPr>
        <p:spPr>
          <a:xfrm>
            <a:off x="967740" y="2528570"/>
            <a:ext cx="10515600" cy="3439795"/>
          </a:xfrm>
        </p:spPr>
        <p:txBody>
          <a:bodyPr>
            <a:normAutofit fontScale="87500" lnSpcReduction="10000"/>
          </a:bodyPr>
          <a:lstStyle/>
          <a:p>
            <a:pPr fontAlgn="auto">
              <a:lnSpc>
                <a:spcPct val="130000"/>
              </a:lnSpc>
            </a:pPr>
            <a:r>
              <a:rPr lang="zh-CN" altLang="en-US" dirty="0">
                <a:latin typeface="微软雅黑" panose="020B0503020204020204" pitchFamily="34" charset="-122"/>
                <a:ea typeface="微软雅黑" panose="020B0503020204020204" pitchFamily="34" charset="-122"/>
              </a:rPr>
              <a:t>利润的结构：</a:t>
            </a:r>
            <a:endParaRPr lang="en-US" altLang="zh-CN" dirty="0">
              <a:latin typeface="微软雅黑" panose="020B0503020204020204" pitchFamily="34" charset="-122"/>
              <a:ea typeface="微软雅黑" panose="020B0503020204020204" pitchFamily="34" charset="-122"/>
            </a:endParaRPr>
          </a:p>
          <a:p>
            <a:pPr fontAlgn="auto">
              <a:lnSpc>
                <a:spcPct val="130000"/>
              </a:lnSpc>
            </a:pPr>
            <a:r>
              <a:rPr lang="zh-CN" altLang="en-US" dirty="0">
                <a:latin typeface="微软雅黑" panose="020B0503020204020204" pitchFamily="34" charset="-122"/>
                <a:ea typeface="微软雅黑" panose="020B0503020204020204" pitchFamily="34" charset="-122"/>
              </a:rPr>
              <a:t>核心利润</a:t>
            </a:r>
            <a:endParaRPr lang="en-US" altLang="zh-CN" dirty="0">
              <a:latin typeface="微软雅黑" panose="020B0503020204020204" pitchFamily="34" charset="-122"/>
              <a:ea typeface="微软雅黑" panose="020B0503020204020204" pitchFamily="34" charset="-122"/>
            </a:endParaRPr>
          </a:p>
          <a:p>
            <a:pPr fontAlgn="auto">
              <a:lnSpc>
                <a:spcPct val="130000"/>
              </a:lnSpc>
            </a:pPr>
            <a:r>
              <a:rPr lang="zh-CN" altLang="en-US" dirty="0">
                <a:latin typeface="微软雅黑" panose="020B0503020204020204" pitchFamily="34" charset="-122"/>
                <a:ea typeface="微软雅黑" panose="020B0503020204020204" pitchFamily="34" charset="-122"/>
              </a:rPr>
              <a:t>投资收益</a:t>
            </a:r>
            <a:endParaRPr lang="en-US" altLang="zh-CN" dirty="0">
              <a:latin typeface="微软雅黑" panose="020B0503020204020204" pitchFamily="34" charset="-122"/>
              <a:ea typeface="微软雅黑" panose="020B0503020204020204" pitchFamily="34" charset="-122"/>
            </a:endParaRPr>
          </a:p>
          <a:p>
            <a:pPr fontAlgn="auto">
              <a:lnSpc>
                <a:spcPct val="130000"/>
              </a:lnSpc>
            </a:pPr>
            <a:r>
              <a:rPr lang="zh-CN" altLang="en-US" dirty="0">
                <a:latin typeface="微软雅黑" panose="020B0503020204020204" pitchFamily="34" charset="-122"/>
                <a:ea typeface="微软雅黑" panose="020B0503020204020204" pitchFamily="34" charset="-122"/>
              </a:rPr>
              <a:t>营业外收益</a:t>
            </a:r>
            <a:endParaRPr lang="en-US" altLang="zh-CN" dirty="0">
              <a:latin typeface="微软雅黑" panose="020B0503020204020204" pitchFamily="34" charset="-122"/>
              <a:ea typeface="微软雅黑" panose="020B0503020204020204" pitchFamily="34" charset="-122"/>
            </a:endParaRPr>
          </a:p>
          <a:p>
            <a:pPr fontAlgn="auto">
              <a:lnSpc>
                <a:spcPct val="130000"/>
              </a:lnSpc>
              <a:buFont typeface="Wingdings" panose="05000000000000000000" pitchFamily="2" charset="2"/>
              <a:buChar char="ü"/>
            </a:pPr>
            <a:r>
              <a:rPr lang="zh-CN" altLang="en-US" dirty="0">
                <a:latin typeface="微软雅黑" panose="020B0503020204020204" pitchFamily="34" charset="-122"/>
                <a:ea typeface="微软雅黑" panose="020B0503020204020204" pitchFamily="34" charset="-122"/>
              </a:rPr>
              <a:t>政府补贴（体现了国家的产业政策）</a:t>
            </a:r>
            <a:endParaRPr lang="en-US" altLang="zh-CN" dirty="0">
              <a:latin typeface="微软雅黑" panose="020B0503020204020204" pitchFamily="34" charset="-122"/>
              <a:ea typeface="微软雅黑" panose="020B0503020204020204" pitchFamily="34" charset="-122"/>
            </a:endParaRPr>
          </a:p>
          <a:p>
            <a:pPr fontAlgn="auto">
              <a:lnSpc>
                <a:spcPct val="130000"/>
              </a:lnSpc>
              <a:buFont typeface="Wingdings" panose="05000000000000000000" pitchFamily="2" charset="2"/>
              <a:buChar char="ü"/>
            </a:pPr>
            <a:r>
              <a:rPr lang="zh-CN" altLang="en-US" dirty="0">
                <a:latin typeface="微软雅黑" panose="020B0503020204020204" pitchFamily="34" charset="-122"/>
                <a:ea typeface="微软雅黑" panose="020B0503020204020204" pitchFamily="34" charset="-122"/>
              </a:rPr>
              <a:t>固定资产处置（难以持续）</a:t>
            </a:r>
            <a:endParaRPr lang="en-US" altLang="zh-CN"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32689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盈利能力分析（续）</a:t>
            </a:r>
          </a:p>
        </p:txBody>
      </p:sp>
      <p:sp>
        <p:nvSpPr>
          <p:cNvPr id="2" name="内容占位符 2"/>
          <p:cNvSpPr>
            <a:spLocks noGrp="1"/>
          </p:cNvSpPr>
          <p:nvPr/>
        </p:nvSpPr>
        <p:spPr>
          <a:xfrm>
            <a:off x="906145" y="2407285"/>
            <a:ext cx="10515600" cy="4129405"/>
          </a:xfrm>
          <a:prstGeom prst="rect">
            <a:avLst/>
          </a:prstGeom>
        </p:spPr>
        <p:txBody>
          <a:bodyPr vert="horz" lIns="91440" tIns="45720" rIns="91440" bIns="45720" rtlCol="0">
            <a:normAutofit fontScale="80000"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l">
              <a:lnSpc>
                <a:spcPct val="130000"/>
              </a:lnSpc>
              <a:buClrTx/>
              <a:buSzTx/>
            </a:pPr>
            <a:r>
              <a:rPr lang="zh-CN" altLang="en-US" sz="2800" dirty="0">
                <a:latin typeface="微软雅黑" panose="020B0503020204020204" pitchFamily="34" charset="-122"/>
                <a:ea typeface="微软雅黑" panose="020B0503020204020204" pitchFamily="34" charset="-122"/>
              </a:rPr>
              <a:t>营业收入、营业利润规模，时间序列变化、与同行业企业的对比</a:t>
            </a:r>
          </a:p>
          <a:p>
            <a:pPr algn="l">
              <a:lnSpc>
                <a:spcPct val="130000"/>
              </a:lnSpc>
              <a:buClrTx/>
              <a:buSzTx/>
            </a:pPr>
            <a:r>
              <a:rPr lang="zh-CN" altLang="en-US" sz="2800">
                <a:latin typeface="微软雅黑" panose="020B0503020204020204" pitchFamily="34" charset="-122"/>
                <a:ea typeface="微软雅黑" panose="020B0503020204020204" pitchFamily="34" charset="-122"/>
              </a:rPr>
              <a:t>营业收入、营业利润是否</a:t>
            </a:r>
            <a:r>
              <a:rPr lang="zh-CN" altLang="en-US" sz="2800" dirty="0">
                <a:latin typeface="微软雅黑" panose="020B0503020204020204" pitchFamily="34" charset="-122"/>
                <a:ea typeface="微软雅黑" panose="020B0503020204020204" pitchFamily="34" charset="-122"/>
              </a:rPr>
              <a:t>具有持续性</a:t>
            </a:r>
          </a:p>
          <a:p>
            <a:pPr algn="l">
              <a:lnSpc>
                <a:spcPct val="130000"/>
              </a:lnSpc>
              <a:buClrTx/>
              <a:buSzTx/>
            </a:pPr>
            <a:r>
              <a:rPr lang="zh-CN" altLang="en-US" sz="2800" dirty="0">
                <a:latin typeface="微软雅黑" panose="020B0503020204020204" pitchFamily="34" charset="-122"/>
                <a:ea typeface="微软雅黑" panose="020B0503020204020204" pitchFamily="34" charset="-122"/>
              </a:rPr>
              <a:t>例如：</a:t>
            </a:r>
          </a:p>
          <a:p>
            <a:pPr marL="0" indent="0" algn="l">
              <a:lnSpc>
                <a:spcPct val="130000"/>
              </a:lnSpc>
              <a:buClrTx/>
              <a:buSzTx/>
              <a:buNone/>
            </a:pP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1、生产空调的企业，主营业务以氟利昂制冷的技术，未来的盈利能够持续吗？</a:t>
            </a:r>
          </a:p>
          <a:p>
            <a:pPr marL="0" indent="0" algn="l">
              <a:lnSpc>
                <a:spcPct val="130000"/>
              </a:lnSpc>
              <a:buClrTx/>
              <a:buSzTx/>
              <a:buNone/>
            </a:pP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2、生产电子产品的企业，主打产品市场受到IPAD挤压，未来的盈利能够持续吗？</a:t>
            </a:r>
          </a:p>
          <a:p>
            <a:pPr marL="0" indent="0" algn="l">
              <a:lnSpc>
                <a:spcPct val="130000"/>
              </a:lnSpc>
              <a:buClrTx/>
              <a:buSzTx/>
              <a:buNone/>
            </a:pP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3、生产口罩的企业，未来的盈利能够持续吗？</a:t>
            </a:r>
          </a:p>
          <a:p>
            <a:pPr marL="0" indent="0" algn="l">
              <a:lnSpc>
                <a:spcPct val="130000"/>
              </a:lnSpc>
              <a:buClrTx/>
              <a:buSzTx/>
              <a:buNone/>
            </a:pPr>
            <a:r>
              <a:rPr lang="en-US" altLang="zh-CN" sz="2800" dirty="0">
                <a:latin typeface="微软雅黑" panose="020B0503020204020204" pitchFamily="34" charset="-122"/>
                <a:ea typeface="微软雅黑" panose="020B0503020204020204" pitchFamily="34" charset="-122"/>
              </a:rPr>
              <a:t>   </a:t>
            </a:r>
            <a:r>
              <a:rPr lang="zh-CN" altLang="en-US" sz="2800" dirty="0">
                <a:latin typeface="微软雅黑" panose="020B0503020204020204" pitchFamily="34" charset="-122"/>
                <a:ea typeface="微软雅黑" panose="020B0503020204020204" pitchFamily="34" charset="-122"/>
              </a:rPr>
              <a:t>4、收入来源较为单一，且主要来源于关联方，未来的盈利能够持续吗？</a:t>
            </a:r>
          </a:p>
          <a:p>
            <a:endParaRPr lang="zh-CN" altLang="en-US" sz="2400" dirty="0">
              <a:latin typeface="华文楷体" panose="02010600040101010101" charset="-122"/>
              <a:ea typeface="华文楷体" panose="02010600040101010101"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32689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盈利能力分析（续）</a:t>
            </a:r>
          </a:p>
        </p:txBody>
      </p:sp>
      <p:sp>
        <p:nvSpPr>
          <p:cNvPr id="3" name="内容占位符 2"/>
          <p:cNvSpPr>
            <a:spLocks noGrp="1"/>
          </p:cNvSpPr>
          <p:nvPr>
            <p:ph idx="1"/>
          </p:nvPr>
        </p:nvSpPr>
        <p:spPr>
          <a:xfrm>
            <a:off x="906145" y="2658745"/>
            <a:ext cx="10515600" cy="3367405"/>
          </a:xfrm>
        </p:spPr>
        <p:txBody>
          <a:bodyPr>
            <a:normAutofit/>
          </a:bodyPr>
          <a:lstStyle/>
          <a:p>
            <a:pPr algn="l">
              <a:lnSpc>
                <a:spcPct val="130000"/>
              </a:lnSpc>
              <a:buClrTx/>
              <a:buSzTx/>
            </a:pPr>
            <a:r>
              <a:rPr lang="zh-CN" altLang="en-US" sz="2400" dirty="0">
                <a:latin typeface="微软雅黑" panose="020B0503020204020204" pitchFamily="34" charset="-122"/>
                <a:ea typeface="微软雅黑" panose="020B0503020204020204" pitchFamily="34" charset="-122"/>
              </a:rPr>
              <a:t>核心利润与经营活动净现金流之间，是否存在对应关系（1.2-1.5）</a:t>
            </a:r>
          </a:p>
          <a:p>
            <a:pPr algn="l">
              <a:lnSpc>
                <a:spcPct val="130000"/>
              </a:lnSpc>
              <a:buClrTx/>
              <a:buSzTx/>
            </a:pPr>
            <a:r>
              <a:rPr lang="zh-CN" altLang="en-US" sz="2400" dirty="0">
                <a:latin typeface="微软雅黑" panose="020B0503020204020204" pitchFamily="34" charset="-122"/>
                <a:ea typeface="微软雅黑" panose="020B0503020204020204" pitchFamily="34" charset="-122"/>
              </a:rPr>
              <a:t>有账面利润必须有相应的现金流</a:t>
            </a:r>
          </a:p>
          <a:p>
            <a:pPr algn="l">
              <a:lnSpc>
                <a:spcPct val="130000"/>
              </a:lnSpc>
              <a:buClrTx/>
              <a:buSzTx/>
            </a:pPr>
            <a:r>
              <a:rPr lang="zh-CN" altLang="en-US" sz="2400" dirty="0">
                <a:latin typeface="微软雅黑" panose="020B0503020204020204" pitchFamily="34" charset="-122"/>
                <a:ea typeface="微软雅黑" panose="020B0503020204020204" pitchFamily="34" charset="-122"/>
              </a:rPr>
              <a:t>否则，可能存在盈余管理</a:t>
            </a:r>
          </a:p>
          <a:p>
            <a:pPr algn="l">
              <a:lnSpc>
                <a:spcPct val="130000"/>
              </a:lnSpc>
              <a:buClrTx/>
              <a:buSzTx/>
            </a:pPr>
            <a:r>
              <a:rPr lang="zh-CN" altLang="en-US" sz="2400" dirty="0">
                <a:latin typeface="微软雅黑" panose="020B0503020204020204" pitchFamily="34" charset="-122"/>
                <a:ea typeface="微软雅黑" panose="020B0503020204020204" pitchFamily="34" charset="-122"/>
                <a:hlinkClick r:id="rId5"/>
              </a:rPr>
              <a:t>https://finance.qq.com/a/20191022/006220.htm</a:t>
            </a:r>
            <a:endParaRPr lang="zh-CN" altLang="en-US" sz="2400" dirty="0">
              <a:latin typeface="微软雅黑" panose="020B0503020204020204" pitchFamily="34" charset="-122"/>
              <a:ea typeface="微软雅黑" panose="020B0503020204020204" pitchFamily="34" charset="-122"/>
            </a:endParaRPr>
          </a:p>
          <a:p>
            <a:pPr algn="l">
              <a:lnSpc>
                <a:spcPct val="130000"/>
              </a:lnSpc>
              <a:buClrTx/>
              <a:buSzTx/>
            </a:pPr>
            <a:r>
              <a:rPr lang="zh-CN" altLang="en-US" sz="2400" dirty="0">
                <a:latin typeface="微软雅黑" panose="020B0503020204020204" pitchFamily="34" charset="-122"/>
                <a:ea typeface="微软雅黑" panose="020B0503020204020204" pitchFamily="34" charset="-122"/>
              </a:rPr>
              <a:t>新的分析视角：应收账款V.S.应收票据V.S.预收款项</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32689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盈利能力分析（续）</a:t>
            </a:r>
          </a:p>
        </p:txBody>
      </p:sp>
      <p:sp>
        <p:nvSpPr>
          <p:cNvPr id="2" name="内容占位符 1"/>
          <p:cNvSpPr>
            <a:spLocks noGrp="1"/>
          </p:cNvSpPr>
          <p:nvPr>
            <p:ph idx="1"/>
          </p:nvPr>
        </p:nvSpPr>
        <p:spPr>
          <a:xfrm>
            <a:off x="906145" y="2506345"/>
            <a:ext cx="10515600" cy="3028315"/>
          </a:xfrm>
        </p:spPr>
        <p:txBody>
          <a:bodyPr>
            <a:normAutofit/>
          </a:bodyPr>
          <a:lstStyle/>
          <a:p>
            <a:pPr algn="l">
              <a:lnSpc>
                <a:spcPct val="130000"/>
              </a:lnSpc>
              <a:buClrTx/>
              <a:buSzTx/>
            </a:pPr>
            <a:r>
              <a:rPr lang="zh-CN" altLang="en-US" sz="2000" dirty="0">
                <a:latin typeface="微软雅黑" panose="020B0503020204020204" pitchFamily="34" charset="-122"/>
                <a:ea typeface="微软雅黑" panose="020B0503020204020204" pitchFamily="34" charset="-122"/>
              </a:rPr>
              <a:t>除了代表竞争力，毛利高是否有其他解释？</a:t>
            </a:r>
            <a:endParaRPr lang="en-US" altLang="zh-CN" sz="2000" dirty="0">
              <a:latin typeface="微软雅黑" panose="020B0503020204020204" pitchFamily="34" charset="-122"/>
              <a:ea typeface="微软雅黑" panose="020B0503020204020204" pitchFamily="34" charset="-122"/>
            </a:endParaRPr>
          </a:p>
          <a:p>
            <a:pPr algn="l">
              <a:lnSpc>
                <a:spcPct val="130000"/>
              </a:lnSpc>
              <a:buClrTx/>
              <a:buSzTx/>
            </a:pPr>
            <a:r>
              <a:rPr lang="zh-CN" altLang="en-US" sz="2000" dirty="0">
                <a:latin typeface="微软雅黑" panose="020B0503020204020204" pitchFamily="34" charset="-122"/>
                <a:ea typeface="微软雅黑" panose="020B0503020204020204" pitchFamily="34" charset="-122"/>
              </a:rPr>
              <a:t>存货积压会导致毛利率提高。</a:t>
            </a:r>
          </a:p>
          <a:p>
            <a:pPr algn="l">
              <a:lnSpc>
                <a:spcPct val="130000"/>
              </a:lnSpc>
              <a:buClrTx/>
              <a:buSzTx/>
              <a:buChar char="•"/>
            </a:pPr>
            <a:r>
              <a:rPr lang="zh-CN" altLang="en-US" sz="2000" dirty="0">
                <a:latin typeface="微软雅黑" panose="020B0503020204020204" pitchFamily="34" charset="-122"/>
                <a:ea typeface="微软雅黑" panose="020B0503020204020204" pitchFamily="34" charset="-122"/>
              </a:rPr>
              <a:t>管理失当，导致存货积压（产大于销，导致单位成本下降），毛利率提高</a:t>
            </a:r>
          </a:p>
          <a:p>
            <a:pPr algn="l">
              <a:lnSpc>
                <a:spcPct val="130000"/>
              </a:lnSpc>
              <a:buClrTx/>
              <a:buSzTx/>
              <a:buChar char="•"/>
            </a:pPr>
            <a:r>
              <a:rPr lang="zh-CN" altLang="en-US" sz="2000" dirty="0">
                <a:latin typeface="微软雅黑" panose="020B0503020204020204" pitchFamily="34" charset="-122"/>
                <a:ea typeface="微软雅黑" panose="020B0503020204020204" pitchFamily="34" charset="-122"/>
                <a:hlinkClick r:id="rId5"/>
              </a:rPr>
              <a:t>http://www.sohu.com/a/231516215_134709</a:t>
            </a:r>
            <a:endParaRPr lang="zh-CN" altLang="en-US" sz="2000" dirty="0">
              <a:latin typeface="微软雅黑" panose="020B0503020204020204" pitchFamily="34" charset="-122"/>
              <a:ea typeface="微软雅黑" panose="020B0503020204020204" pitchFamily="34" charset="-122"/>
            </a:endParaRPr>
          </a:p>
          <a:p>
            <a:pPr algn="l">
              <a:lnSpc>
                <a:spcPct val="130000"/>
              </a:lnSpc>
              <a:buClrTx/>
              <a:buSzTx/>
              <a:buChar char="•"/>
            </a:pPr>
            <a:r>
              <a:rPr lang="zh-CN" altLang="en-US" sz="2000" dirty="0">
                <a:latin typeface="微软雅黑" panose="020B0503020204020204" pitchFamily="34" charset="-122"/>
                <a:ea typeface="微软雅黑" panose="020B0503020204020204" pitchFamily="34" charset="-122"/>
              </a:rPr>
              <a:t>如何判断？与其他指标之间的勾稽关系？（毛利率</a:t>
            </a:r>
            <a:r>
              <a:rPr lang="en-US" altLang="zh-CN" sz="2000" dirty="0">
                <a:latin typeface="微软雅黑" panose="020B0503020204020204" pitchFamily="34" charset="-122"/>
                <a:ea typeface="微软雅黑" panose="020B0503020204020204" pitchFamily="34" charset="-122"/>
              </a:rPr>
              <a:t>V.S.</a:t>
            </a:r>
            <a:r>
              <a:rPr lang="zh-CN" altLang="en-US" sz="2000" dirty="0">
                <a:latin typeface="微软雅黑" panose="020B0503020204020204" pitchFamily="34" charset="-122"/>
                <a:ea typeface="微软雅黑" panose="020B0503020204020204" pitchFamily="34" charset="-122"/>
              </a:rPr>
              <a:t>收付款管理</a:t>
            </a:r>
            <a:r>
              <a:rPr lang="en-US" altLang="zh-CN" sz="2000" dirty="0">
                <a:latin typeface="微软雅黑" panose="020B0503020204020204" pitchFamily="34" charset="-122"/>
                <a:ea typeface="微软雅黑" panose="020B0503020204020204" pitchFamily="34" charset="-122"/>
              </a:rPr>
              <a:t>V.S.</a:t>
            </a:r>
            <a:r>
              <a:rPr lang="zh-CN" altLang="en-US" sz="2000" dirty="0">
                <a:latin typeface="微软雅黑" panose="020B0503020204020204" pitchFamily="34" charset="-122"/>
                <a:ea typeface="微软雅黑" panose="020B0503020204020204" pitchFamily="34" charset="-122"/>
              </a:rPr>
              <a:t>净利润和现金流的关系等等）</a:t>
            </a:r>
          </a:p>
          <a:p>
            <a:endParaRPr lang="en-US" altLang="zh-CN" sz="2400" dirty="0">
              <a:latin typeface="华文楷体" panose="02010600040101010101" charset="-122"/>
              <a:ea typeface="华文楷体" panose="02010600040101010101" charset="-122"/>
            </a:endParaRPr>
          </a:p>
          <a:p>
            <a:endParaRPr lang="en-US" altLang="zh-CN" sz="2400" dirty="0">
              <a:latin typeface="华文楷体" panose="02010600040101010101" charset="-122"/>
              <a:ea typeface="华文楷体" panose="02010600040101010101"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4839786" cy="646331"/>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费用分析（反应经营管理水平）</a:t>
            </a:r>
          </a:p>
        </p:txBody>
      </p:sp>
      <p:sp>
        <p:nvSpPr>
          <p:cNvPr id="3" name="内容占位符 2"/>
          <p:cNvSpPr>
            <a:spLocks noGrp="1"/>
          </p:cNvSpPr>
          <p:nvPr>
            <p:ph idx="1"/>
          </p:nvPr>
        </p:nvSpPr>
        <p:spPr>
          <a:xfrm>
            <a:off x="829310" y="2342515"/>
            <a:ext cx="10515600" cy="3866515"/>
          </a:xfrm>
        </p:spPr>
        <p:txBody>
          <a:bodyPr>
            <a:normAutofit/>
          </a:bodyPr>
          <a:lstStyle/>
          <a:p>
            <a:pPr algn="l">
              <a:lnSpc>
                <a:spcPct val="130000"/>
              </a:lnSpc>
              <a:buClrTx/>
              <a:buSzTx/>
            </a:pPr>
            <a:r>
              <a:rPr lang="zh-CN" altLang="en-US" sz="2000" dirty="0">
                <a:latin typeface="微软雅黑" panose="020B0503020204020204" pitchFamily="34" charset="-122"/>
                <a:ea typeface="微软雅黑" panose="020B0503020204020204" pitchFamily="34" charset="-122"/>
              </a:rPr>
              <a:t>三大费用规模、费用率（三大费用除以营业收入）的变化</a:t>
            </a:r>
          </a:p>
          <a:p>
            <a:pPr algn="l">
              <a:lnSpc>
                <a:spcPct val="130000"/>
              </a:lnSpc>
              <a:buClrTx/>
              <a:buSzTx/>
              <a:buChar char="•"/>
            </a:pPr>
            <a:r>
              <a:rPr lang="zh-CN" altLang="en-US" sz="2000" dirty="0">
                <a:latin typeface="微软雅黑" panose="020B0503020204020204" pitchFamily="34" charset="-122"/>
                <a:ea typeface="微软雅黑" panose="020B0503020204020204" pitchFamily="34" charset="-122"/>
              </a:rPr>
              <a:t>一般来说，不同年度的固定性较强</a:t>
            </a:r>
          </a:p>
          <a:p>
            <a:pPr algn="l">
              <a:lnSpc>
                <a:spcPct val="130000"/>
              </a:lnSpc>
              <a:buClrTx/>
              <a:buSzTx/>
            </a:pPr>
            <a:r>
              <a:rPr lang="zh-CN" altLang="en-US" sz="2000" dirty="0">
                <a:latin typeface="微软雅黑" panose="020B0503020204020204" pitchFamily="34" charset="-122"/>
                <a:ea typeface="微软雅黑" panose="020B0503020204020204" pitchFamily="34" charset="-122"/>
              </a:rPr>
              <a:t>资产减值准备：明细科目的变化（财务报表附注）</a:t>
            </a:r>
          </a:p>
          <a:p>
            <a:pPr algn="l">
              <a:lnSpc>
                <a:spcPct val="130000"/>
              </a:lnSpc>
              <a:buClrTx/>
              <a:buSzTx/>
            </a:pPr>
            <a:r>
              <a:rPr lang="zh-CN" altLang="en-US" sz="2000" dirty="0">
                <a:latin typeface="微软雅黑" panose="020B0503020204020204" pitchFamily="34" charset="-122"/>
                <a:ea typeface="微软雅黑" panose="020B0503020204020204" pitchFamily="34" charset="-122"/>
                <a:hlinkClick r:id="rId5"/>
              </a:rPr>
              <a:t>http://baijiahao.baidu.com/s?id=1650070309388306429&amp;wfr=spider&amp;for=pc</a:t>
            </a:r>
            <a:endParaRPr lang="zh-CN" altLang="en-US" sz="2000" dirty="0">
              <a:latin typeface="微软雅黑" panose="020B0503020204020204" pitchFamily="34" charset="-122"/>
              <a:ea typeface="微软雅黑" panose="020B0503020204020204" pitchFamily="34" charset="-122"/>
            </a:endParaRPr>
          </a:p>
          <a:p>
            <a:pPr algn="l">
              <a:lnSpc>
                <a:spcPct val="130000"/>
              </a:lnSpc>
              <a:buClrTx/>
              <a:buSzTx/>
            </a:pPr>
            <a:r>
              <a:rPr lang="zh-CN" altLang="en-US" sz="2000" dirty="0">
                <a:latin typeface="微软雅黑" panose="020B0503020204020204" pitchFamily="34" charset="-122"/>
                <a:ea typeface="微软雅黑" panose="020B0503020204020204" pitchFamily="34" charset="-122"/>
              </a:rPr>
              <a:t>不同年度之间的变化趋势是否异常—报表中披露的原因是否合理</a:t>
            </a:r>
          </a:p>
          <a:p>
            <a:pPr algn="l">
              <a:lnSpc>
                <a:spcPct val="130000"/>
              </a:lnSpc>
              <a:buClrTx/>
              <a:buSzTx/>
            </a:pPr>
            <a:r>
              <a:rPr lang="zh-CN" altLang="en-US" sz="2000" dirty="0">
                <a:latin typeface="微软雅黑" panose="020B0503020204020204" pitchFamily="34" charset="-122"/>
                <a:ea typeface="微软雅黑" panose="020B0503020204020204" pitchFamily="34" charset="-122"/>
                <a:hlinkClick r:id="rId6"/>
              </a:rPr>
              <a:t>http://finance.sina.com.cn/stock/relnews/cn/2021-11-29/doc-ikyamrmy5679651.shtml</a:t>
            </a:r>
            <a:endParaRPr lang="zh-CN" altLang="en-US" sz="2000" dirty="0">
              <a:latin typeface="微软雅黑" panose="020B0503020204020204" pitchFamily="34" charset="-122"/>
              <a:ea typeface="微软雅黑" panose="020B0503020204020204" pitchFamily="34" charset="-122"/>
            </a:endParaRPr>
          </a:p>
          <a:p>
            <a:pPr algn="l">
              <a:lnSpc>
                <a:spcPct val="130000"/>
              </a:lnSpc>
              <a:buClrTx/>
              <a:buSzTx/>
            </a:pPr>
            <a:endParaRPr lang="zh-CN" altLang="en-US" sz="2000" dirty="0">
              <a:latin typeface="微软雅黑" panose="020B0503020204020204" pitchFamily="34" charset="-122"/>
              <a:ea typeface="微软雅黑" panose="020B0503020204020204" pitchFamily="34"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8050" name="Picture 2">
            <a:extLst>
              <a:ext uri="{FF2B5EF4-FFF2-40B4-BE49-F238E27FC236}">
                <a16:creationId xmlns:a16="http://schemas.microsoft.com/office/drawing/2014/main" id="{44C0F134-19EA-45CA-942E-EC9B842CC9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1" y="152401"/>
            <a:ext cx="6937375" cy="308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60803" name="Picture 3">
            <a:extLst>
              <a:ext uri="{FF2B5EF4-FFF2-40B4-BE49-F238E27FC236}">
                <a16:creationId xmlns:a16="http://schemas.microsoft.com/office/drawing/2014/main" id="{754B5F37-3D6C-4329-BEB3-896442DCE7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86001" y="3657601"/>
            <a:ext cx="7102475" cy="3078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5" presetClass="entr" presetSubtype="0" fill="hold" nodeType="clickEffect">
                                  <p:stCondLst>
                                    <p:cond delay="0"/>
                                  </p:stCondLst>
                                  <p:childTnLst>
                                    <p:set>
                                      <p:cBhvr>
                                        <p:cTn id="6" dur="1" fill="hold">
                                          <p:stCondLst>
                                            <p:cond delay="0"/>
                                          </p:stCondLst>
                                        </p:cTn>
                                        <p:tgtEl>
                                          <p:spTgt spid="460803"/>
                                        </p:tgtEl>
                                        <p:attrNameLst>
                                          <p:attrName>style.visibility</p:attrName>
                                        </p:attrNameLst>
                                      </p:cBhvr>
                                      <p:to>
                                        <p:strVal val="visible"/>
                                      </p:to>
                                    </p:set>
                                    <p:anim calcmode="lin" valueType="num">
                                      <p:cBhvr>
                                        <p:cTn id="7" dur="500" decel="50000" fill="hold">
                                          <p:stCondLst>
                                            <p:cond delay="0"/>
                                          </p:stCondLst>
                                        </p:cTn>
                                        <p:tgtEl>
                                          <p:spTgt spid="460803"/>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460803"/>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460803"/>
                                        </p:tgtEl>
                                        <p:attrNameLst>
                                          <p:attrName>ppt_w</p:attrName>
                                        </p:attrNameLst>
                                      </p:cBhvr>
                                      <p:tavLst>
                                        <p:tav tm="0">
                                          <p:val>
                                            <p:strVal val="#ppt_w*.05"/>
                                          </p:val>
                                        </p:tav>
                                        <p:tav tm="100000">
                                          <p:val>
                                            <p:strVal val="#ppt_w"/>
                                          </p:val>
                                        </p:tav>
                                      </p:tavLst>
                                    </p:anim>
                                    <p:anim calcmode="lin" valueType="num">
                                      <p:cBhvr>
                                        <p:cTn id="10" dur="1000" fill="hold"/>
                                        <p:tgtEl>
                                          <p:spTgt spid="460803"/>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460803"/>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460803"/>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460803"/>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4608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0" y="0"/>
            <a:ext cx="12339587" cy="688697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dirty="0"/>
          </a:p>
        </p:txBody>
      </p:sp>
      <p:sp>
        <p:nvSpPr>
          <p:cNvPr id="24" name="矩形 23"/>
          <p:cNvSpPr/>
          <p:nvPr/>
        </p:nvSpPr>
        <p:spPr>
          <a:xfrm>
            <a:off x="4002462" y="805721"/>
            <a:ext cx="251303" cy="468000"/>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矩形 11"/>
          <p:cNvSpPr/>
          <p:nvPr/>
        </p:nvSpPr>
        <p:spPr>
          <a:xfrm>
            <a:off x="7100529" y="809928"/>
            <a:ext cx="1893187" cy="468000"/>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 name="直角三角形 4"/>
          <p:cNvSpPr/>
          <p:nvPr/>
        </p:nvSpPr>
        <p:spPr>
          <a:xfrm flipV="1">
            <a:off x="8993716" y="807144"/>
            <a:ext cx="565200" cy="468000"/>
          </a:xfrm>
          <a:prstGeom prst="rtTriangle">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43" name="矩形 42"/>
          <p:cNvSpPr/>
          <p:nvPr/>
        </p:nvSpPr>
        <p:spPr>
          <a:xfrm>
            <a:off x="-13264" y="1160668"/>
            <a:ext cx="4015726" cy="107549"/>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44" name="图片 43"/>
          <p:cNvPicPr>
            <a:picLocks noChangeAspect="1"/>
          </p:cNvPicPr>
          <p:nvPr>
            <p:custDataLst>
              <p:tags r:id="rId1"/>
            </p:custDataLst>
          </p:nvPr>
        </p:nvPicPr>
        <p:blipFill>
          <a:blip r:embed="rId4" cstate="print">
            <a:alphaModFix amt="50000"/>
            <a:extLst>
              <a:ext uri="{28A0092B-C50C-407E-A947-70E740481C1C}">
                <a14:useLocalDpi xmlns:a14="http://schemas.microsoft.com/office/drawing/2010/main" val="0"/>
              </a:ext>
            </a:extLst>
          </a:blip>
          <a:stretch>
            <a:fillRect/>
          </a:stretch>
        </p:blipFill>
        <p:spPr>
          <a:xfrm>
            <a:off x="-13264" y="28978"/>
            <a:ext cx="2198347" cy="1121344"/>
          </a:xfrm>
          <a:prstGeom prst="rect">
            <a:avLst/>
          </a:prstGeom>
        </p:spPr>
      </p:pic>
      <p:pic>
        <p:nvPicPr>
          <p:cNvPr id="45" name="图片 4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63741" y="344475"/>
            <a:ext cx="2210287" cy="702899"/>
          </a:xfrm>
          <a:prstGeom prst="rect">
            <a:avLst/>
          </a:prstGeom>
        </p:spPr>
      </p:pic>
      <p:sp>
        <p:nvSpPr>
          <p:cNvPr id="21" name="文本框 20"/>
          <p:cNvSpPr txBox="1"/>
          <p:nvPr/>
        </p:nvSpPr>
        <p:spPr>
          <a:xfrm>
            <a:off x="2176780" y="3469005"/>
            <a:ext cx="6630670" cy="645160"/>
          </a:xfrm>
          <a:prstGeom prst="rect">
            <a:avLst/>
          </a:prstGeom>
          <a:noFill/>
        </p:spPr>
        <p:txBody>
          <a:bodyPr wrap="square" rtlCol="0">
            <a:spAutoFit/>
          </a:bodyPr>
          <a:lstStyle/>
          <a:p>
            <a:pPr fontAlgn="ctr">
              <a:lnSpc>
                <a:spcPct val="150000"/>
              </a:lnSpc>
            </a:pPr>
            <a:r>
              <a:rPr lang="zh-CN" altLang="en-US" sz="2400" b="1" kern="100" spc="100" dirty="0">
                <a:solidFill>
                  <a:srgbClr val="62205D"/>
                </a:solidFill>
                <a:latin typeface="微软雅黑" panose="020B0503020204020204" pitchFamily="34" charset="-122"/>
                <a:ea typeface="微软雅黑" panose="020B0503020204020204" pitchFamily="34" charset="-122"/>
              </a:rPr>
              <a:t>二、财务报表分析的方法</a:t>
            </a:r>
          </a:p>
        </p:txBody>
      </p:sp>
      <p:sp>
        <p:nvSpPr>
          <p:cNvPr id="27" name="文本框 26"/>
          <p:cNvSpPr txBox="1"/>
          <p:nvPr/>
        </p:nvSpPr>
        <p:spPr>
          <a:xfrm>
            <a:off x="4496045" y="785764"/>
            <a:ext cx="2358705" cy="523220"/>
          </a:xfrm>
          <a:prstGeom prst="rect">
            <a:avLst/>
          </a:prstGeom>
          <a:noFill/>
        </p:spPr>
        <p:txBody>
          <a:bodyPr wrap="square" rtlCol="0">
            <a:spAutoFit/>
          </a:bodyPr>
          <a:lstStyle/>
          <a:p>
            <a:pPr algn="ctr"/>
            <a:r>
              <a:rPr lang="zh-CN" altLang="en-US" sz="2800" b="1" dirty="0">
                <a:solidFill>
                  <a:srgbClr val="62205D"/>
                </a:solidFill>
                <a:latin typeface="微软雅黑" panose="020B0503020204020204" pitchFamily="34" charset="-122"/>
                <a:ea typeface="微软雅黑" panose="020B0503020204020204" pitchFamily="34" charset="-122"/>
              </a:rPr>
              <a:t>目录</a:t>
            </a:r>
            <a:endParaRPr lang="en-US" altLang="zh-CN" sz="2800" b="1" dirty="0">
              <a:solidFill>
                <a:srgbClr val="62205D"/>
              </a:solidFill>
              <a:latin typeface="微软雅黑" panose="020B0503020204020204" pitchFamily="34" charset="-122"/>
              <a:ea typeface="微软雅黑" panose="020B0503020204020204" pitchFamily="34" charset="-122"/>
            </a:endParaRPr>
          </a:p>
        </p:txBody>
      </p:sp>
      <p:sp>
        <p:nvSpPr>
          <p:cNvPr id="28" name="文本框 27"/>
          <p:cNvSpPr txBox="1"/>
          <p:nvPr/>
        </p:nvSpPr>
        <p:spPr>
          <a:xfrm>
            <a:off x="2185035" y="2379980"/>
            <a:ext cx="5066030" cy="645160"/>
          </a:xfrm>
          <a:prstGeom prst="rect">
            <a:avLst/>
          </a:prstGeom>
          <a:noFill/>
        </p:spPr>
        <p:txBody>
          <a:bodyPr wrap="square" rtlCol="0">
            <a:spAutoFit/>
          </a:bodyPr>
          <a:lstStyle/>
          <a:p>
            <a:pPr fontAlgn="ctr">
              <a:lnSpc>
                <a:spcPct val="150000"/>
              </a:lnSpc>
            </a:pPr>
            <a:r>
              <a:rPr lang="zh-CN" altLang="en-US" sz="2400" b="1" kern="100" spc="100" dirty="0">
                <a:solidFill>
                  <a:srgbClr val="62205D"/>
                </a:solidFill>
                <a:latin typeface="微软雅黑" panose="020B0503020204020204" pitchFamily="34" charset="-122"/>
                <a:ea typeface="微软雅黑" panose="020B0503020204020204" pitchFamily="34" charset="-122"/>
              </a:rPr>
              <a:t>一、财务报表分析的基本步骤</a:t>
            </a:r>
          </a:p>
        </p:txBody>
      </p:sp>
      <p:sp>
        <p:nvSpPr>
          <p:cNvPr id="2" name="文本框 1"/>
          <p:cNvSpPr txBox="1"/>
          <p:nvPr/>
        </p:nvSpPr>
        <p:spPr>
          <a:xfrm>
            <a:off x="11524343" y="6328229"/>
            <a:ext cx="566057" cy="406400"/>
          </a:xfrm>
          <a:prstGeom prst="rect">
            <a:avLst/>
          </a:prstGeom>
          <a:noFill/>
        </p:spPr>
        <p:txBody>
          <a:bodyPr wrap="square" rtlCol="0">
            <a:spAutoFit/>
          </a:bodyPr>
          <a:lstStyle/>
          <a:p>
            <a:endParaRPr lang="zh-CN" altLang="en-US"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pPr algn="ctr"/>
            <a:r>
              <a:rPr lang="zh-CN" altLang="en-US" sz="2400" b="1" dirty="0">
                <a:solidFill>
                  <a:srgbClr val="62205D"/>
                </a:solidFill>
                <a:latin typeface="微软雅黑" panose="020B0503020204020204" pitchFamily="34" charset="-122"/>
                <a:ea typeface="微软雅黑" panose="020B0503020204020204" pitchFamily="34" charset="-122"/>
              </a:rPr>
              <a:t>思考</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 name="内容占位符 1"/>
          <p:cNvSpPr>
            <a:spLocks noGrp="1"/>
          </p:cNvSpPr>
          <p:nvPr>
            <p:ph idx="1"/>
          </p:nvPr>
        </p:nvSpPr>
        <p:spPr>
          <a:xfrm>
            <a:off x="867860" y="2254833"/>
            <a:ext cx="10515600" cy="3028315"/>
          </a:xfrm>
        </p:spPr>
        <p:txBody>
          <a:bodyPr>
            <a:normAutofit fontScale="85000" lnSpcReduction="10000"/>
          </a:bodyPr>
          <a:lstStyle/>
          <a:p>
            <a:pPr>
              <a:lnSpc>
                <a:spcPct val="150000"/>
              </a:lnSpc>
            </a:pPr>
            <a:r>
              <a:rPr lang="zh-CN" altLang="en-US" sz="2400" dirty="0">
                <a:latin typeface="华文楷体" panose="02010600040101010101" charset="-122"/>
                <a:ea typeface="华文楷体" panose="02010600040101010101" charset="-122"/>
              </a:rPr>
              <a:t>用</a:t>
            </a:r>
            <a:r>
              <a:rPr lang="en-US" altLang="zh-CN" sz="2400" dirty="0">
                <a:latin typeface="华文楷体" panose="02010600040101010101" charset="-122"/>
                <a:ea typeface="华文楷体" panose="02010600040101010101" charset="-122"/>
              </a:rPr>
              <a:t>ROE</a:t>
            </a:r>
            <a:r>
              <a:rPr lang="zh-CN" altLang="en-US" sz="2400" dirty="0">
                <a:latin typeface="华文楷体" panose="02010600040101010101" charset="-122"/>
                <a:ea typeface="华文楷体" panose="02010600040101010101" charset="-122"/>
              </a:rPr>
              <a:t>评价中国上市公司是否是一个合适的指标？（质量不高！容易受到人为操纵！）</a:t>
            </a:r>
            <a:endParaRPr lang="en-US" altLang="zh-CN" sz="2400" dirty="0">
              <a:latin typeface="华文楷体" panose="02010600040101010101" charset="-122"/>
              <a:ea typeface="华文楷体" panose="02010600040101010101" charset="-122"/>
            </a:endParaRPr>
          </a:p>
          <a:p>
            <a:pPr>
              <a:lnSpc>
                <a:spcPct val="150000"/>
              </a:lnSpc>
            </a:pPr>
            <a:r>
              <a:rPr lang="zh-CN" altLang="en-US" sz="2400" dirty="0">
                <a:latin typeface="华文楷体" panose="02010600040101010101" charset="-122"/>
                <a:ea typeface="华文楷体" panose="02010600040101010101" charset="-122"/>
              </a:rPr>
              <a:t>哪些指标可以替代</a:t>
            </a:r>
            <a:r>
              <a:rPr lang="en-US" altLang="zh-CN" sz="2400" dirty="0">
                <a:latin typeface="华文楷体" panose="02010600040101010101" charset="-122"/>
                <a:ea typeface="华文楷体" panose="02010600040101010101" charset="-122"/>
              </a:rPr>
              <a:t>ROE</a:t>
            </a:r>
            <a:r>
              <a:rPr lang="zh-CN" altLang="en-US" sz="2400" dirty="0">
                <a:latin typeface="华文楷体" panose="02010600040101010101" charset="-122"/>
                <a:ea typeface="华文楷体" panose="02010600040101010101" charset="-122"/>
              </a:rPr>
              <a:t>？</a:t>
            </a:r>
            <a:endParaRPr lang="en-US" altLang="zh-CN" sz="2400" dirty="0">
              <a:latin typeface="华文楷体" panose="02010600040101010101" charset="-122"/>
              <a:ea typeface="华文楷体" panose="02010600040101010101" charset="-122"/>
            </a:endParaRPr>
          </a:p>
          <a:p>
            <a:pPr>
              <a:lnSpc>
                <a:spcPct val="150000"/>
              </a:lnSpc>
            </a:pPr>
            <a:r>
              <a:rPr lang="zh-CN" altLang="en-US" sz="2400" dirty="0">
                <a:latin typeface="华文楷体" panose="02010600040101010101" charset="-122"/>
                <a:ea typeface="华文楷体" panose="02010600040101010101" charset="-122"/>
              </a:rPr>
              <a:t>假设知道了企业如何调整净利润，是否可以还原出真实的净利润？真实的净利润能够帮助我们怎样做出投资决策？（准确发现市值和内在价值之间的偏离程度）</a:t>
            </a:r>
            <a:endParaRPr lang="en-US" altLang="zh-CN" sz="2400" dirty="0">
              <a:latin typeface="华文楷体" panose="02010600040101010101" charset="-122"/>
              <a:ea typeface="华文楷体" panose="02010600040101010101" charset="-122"/>
            </a:endParaRPr>
          </a:p>
          <a:p>
            <a:pPr>
              <a:lnSpc>
                <a:spcPct val="150000"/>
              </a:lnSpc>
            </a:pPr>
            <a:r>
              <a:rPr lang="zh-CN" altLang="en-US" sz="2400" dirty="0">
                <a:latin typeface="华文楷体" panose="02010600040101010101" charset="-122"/>
                <a:ea typeface="华文楷体" panose="02010600040101010101" charset="-122"/>
              </a:rPr>
              <a:t>基于历史绩效预测未来有哪些前提条件？</a:t>
            </a:r>
            <a:endParaRPr lang="en-US" altLang="zh-CN" sz="2400" dirty="0">
              <a:latin typeface="华文楷体" panose="02010600040101010101" charset="-122"/>
              <a:ea typeface="华文楷体" panose="02010600040101010101" charset="-122"/>
            </a:endParaRPr>
          </a:p>
          <a:p>
            <a:pPr>
              <a:lnSpc>
                <a:spcPct val="150000"/>
              </a:lnSpc>
            </a:pPr>
            <a:endParaRPr lang="en-US" altLang="zh-CN" sz="2400" dirty="0">
              <a:latin typeface="华文楷体" panose="02010600040101010101" charset="-122"/>
              <a:ea typeface="华文楷体" panose="02010600040101010101" charset="-122"/>
            </a:endParaRPr>
          </a:p>
          <a:p>
            <a:pPr>
              <a:lnSpc>
                <a:spcPct val="150000"/>
              </a:lnSpc>
            </a:pPr>
            <a:endParaRPr lang="en-US" altLang="zh-CN" sz="2400" dirty="0">
              <a:latin typeface="华文楷体" panose="02010600040101010101" charset="-122"/>
              <a:ea typeface="华文楷体" panose="02010600040101010101" charset="-122"/>
            </a:endParaRPr>
          </a:p>
        </p:txBody>
      </p:sp>
    </p:spTree>
    <p:extLst>
      <p:ext uri="{BB962C8B-B14F-4D97-AF65-F5344CB8AC3E}">
        <p14:creationId xmlns:p14="http://schemas.microsoft.com/office/powerpoint/2010/main" val="371026940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23545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营运能力分析</a:t>
            </a:r>
          </a:p>
        </p:txBody>
      </p:sp>
      <p:sp>
        <p:nvSpPr>
          <p:cNvPr id="367618" name="Rectangle 2"/>
          <p:cNvSpPr>
            <a:spLocks noChangeArrowheads="1"/>
          </p:cNvSpPr>
          <p:nvPr/>
        </p:nvSpPr>
        <p:spPr bwMode="auto">
          <a:xfrm>
            <a:off x="1271905" y="2273935"/>
            <a:ext cx="9652635" cy="801370"/>
          </a:xfrm>
          <a:prstGeom prst="rect">
            <a:avLst/>
          </a:prstGeom>
          <a:noFill/>
          <a:ln w="9525">
            <a:noFill/>
            <a:miter lim="800000"/>
          </a:ln>
          <a:effectLst/>
        </p:spPr>
        <p:txBody>
          <a:bodyPr wrap="square">
            <a:spAutoFit/>
          </a:bodyPr>
          <a:lstStyle/>
          <a:p>
            <a:pPr>
              <a:lnSpc>
                <a:spcPct val="150000"/>
              </a:lnSpc>
              <a:spcBef>
                <a:spcPct val="20000"/>
              </a:spcBef>
              <a:buFont typeface="Wingdings" panose="05000000000000000000" pitchFamily="2" charset="2"/>
              <a:buChar char="Ø"/>
            </a:pPr>
            <a:r>
              <a:rPr lang="zh-CN" altLang="en-US" b="1" u="sng" dirty="0">
                <a:latin typeface="微软雅黑" panose="020B0503020204020204" pitchFamily="34" charset="-122"/>
                <a:ea typeface="微软雅黑" panose="020B0503020204020204" pitchFamily="34" charset="-122"/>
              </a:rPr>
              <a:t>总资产周转率</a:t>
            </a:r>
            <a:endParaRPr lang="zh-CN" altLang="en-US" sz="1600" b="1" u="sng" dirty="0">
              <a:latin typeface="微软雅黑" panose="020B0503020204020204" pitchFamily="34" charset="-122"/>
              <a:ea typeface="微软雅黑" panose="020B0503020204020204" pitchFamily="34" charset="-122"/>
            </a:endParaRPr>
          </a:p>
          <a:p>
            <a:pPr lvl="1" indent="0">
              <a:lnSpc>
                <a:spcPct val="100000"/>
              </a:lnSpc>
              <a:spcBef>
                <a:spcPct val="20000"/>
              </a:spcBef>
              <a:buFont typeface="Wingdings" panose="05000000000000000000" pitchFamily="2" charset="2"/>
              <a:buNone/>
            </a:pPr>
            <a:endParaRPr lang="zh-CN" altLang="en-US" sz="1600" b="1" u="sng" dirty="0">
              <a:latin typeface="微软雅黑" panose="020B0503020204020204" pitchFamily="34" charset="-122"/>
              <a:ea typeface="微软雅黑" panose="020B0503020204020204" pitchFamily="34" charset="-122"/>
            </a:endParaRPr>
          </a:p>
        </p:txBody>
      </p:sp>
      <p:sp>
        <p:nvSpPr>
          <p:cNvPr id="369667" name="Rectangle 3"/>
          <p:cNvSpPr>
            <a:spLocks noChangeArrowheads="1"/>
          </p:cNvSpPr>
          <p:nvPr/>
        </p:nvSpPr>
        <p:spPr bwMode="auto">
          <a:xfrm>
            <a:off x="1499235" y="2773045"/>
            <a:ext cx="10229850" cy="1529715"/>
          </a:xfrm>
          <a:prstGeom prst="rect">
            <a:avLst/>
          </a:prstGeom>
          <a:solidFill>
            <a:srgbClr val="DCC7DB"/>
          </a:solidFill>
          <a:ln w="9525">
            <a:solidFill>
              <a:schemeClr val="bg1"/>
            </a:solidFill>
            <a:miter lim="800000"/>
          </a:ln>
          <a:effectLst>
            <a:prstShdw prst="shdw18" dist="17961" dir="13500000">
              <a:schemeClr val="bg1">
                <a:gamma/>
                <a:shade val="60000"/>
                <a:invGamma/>
              </a:schemeClr>
            </a:prstShdw>
          </a:effectLst>
        </p:spPr>
        <p:txBody>
          <a:bodyPr wrap="square">
            <a:spAutoFit/>
          </a:bodyPr>
          <a:lstStyle/>
          <a:p>
            <a:pPr algn="just">
              <a:lnSpc>
                <a:spcPct val="130000"/>
              </a:lnSpc>
              <a:buFontTx/>
              <a:buChar char="•"/>
            </a:pPr>
            <a:r>
              <a:rPr lang="zh-CN" altLang="en-US" sz="1800">
                <a:solidFill>
                  <a:srgbClr val="FF3300"/>
                </a:solidFill>
                <a:latin typeface="华文楷体" panose="02010600040101010101" charset="-122"/>
                <a:ea typeface="华文楷体" panose="02010600040101010101" charset="-122"/>
              </a:rPr>
              <a:t>总资产周转率=销售收入净额/资产平均占用额</a:t>
            </a:r>
          </a:p>
          <a:p>
            <a:pPr algn="just">
              <a:lnSpc>
                <a:spcPct val="130000"/>
              </a:lnSpc>
              <a:buFontTx/>
              <a:buChar char="•"/>
            </a:pPr>
            <a:r>
              <a:rPr lang="zh-CN" altLang="en-US" sz="1800">
                <a:solidFill>
                  <a:srgbClr val="FF3300"/>
                </a:solidFill>
                <a:latin typeface="华文楷体" panose="02010600040101010101" charset="-122"/>
                <a:ea typeface="华文楷体" panose="02010600040101010101" charset="-122"/>
              </a:rPr>
              <a:t>资产平均占用额=（期初余额+期末余额）/2 </a:t>
            </a:r>
          </a:p>
          <a:p>
            <a:pPr algn="just">
              <a:lnSpc>
                <a:spcPct val="130000"/>
              </a:lnSpc>
            </a:pPr>
            <a:r>
              <a:rPr lang="zh-CN" altLang="en-US" sz="1800">
                <a:solidFill>
                  <a:srgbClr val="FF3300"/>
                </a:solidFill>
                <a:latin typeface="华文楷体" panose="02010600040101010101" charset="-122"/>
                <a:ea typeface="华文楷体" panose="02010600040101010101" charset="-122"/>
              </a:rPr>
              <a:t>该总资产周转率反映了企业全部资产的使用效率。该周转率高，说明全部资产的经营效率高，取得的收入多；该周转率低，说明全部资产的经营效率低，取得的收入少，最终会影响企业的盈利能力。</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23545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营运能力分析</a:t>
            </a:r>
          </a:p>
        </p:txBody>
      </p:sp>
      <p:sp>
        <p:nvSpPr>
          <p:cNvPr id="2" name="文本框 1"/>
          <p:cNvSpPr txBox="1"/>
          <p:nvPr/>
        </p:nvSpPr>
        <p:spPr>
          <a:xfrm>
            <a:off x="1251257" y="2344643"/>
            <a:ext cx="1964690" cy="506730"/>
          </a:xfrm>
          <a:prstGeom prst="rect">
            <a:avLst/>
          </a:prstGeom>
          <a:noFill/>
        </p:spPr>
        <p:txBody>
          <a:bodyPr wrap="none" rtlCol="0" anchor="t">
            <a:spAutoFit/>
          </a:bodyPr>
          <a:lstStyle/>
          <a:p>
            <a:pPr>
              <a:lnSpc>
                <a:spcPct val="150000"/>
              </a:lnSpc>
              <a:spcBef>
                <a:spcPct val="20000"/>
              </a:spcBef>
              <a:buFont typeface="Wingdings" panose="05000000000000000000" pitchFamily="2" charset="2"/>
              <a:buChar char="Ø"/>
            </a:pPr>
            <a:r>
              <a:rPr lang="zh-CN" altLang="en-US" b="1" u="sng" dirty="0">
                <a:latin typeface="微软雅黑" panose="020B0503020204020204" pitchFamily="34" charset="-122"/>
                <a:ea typeface="微软雅黑" panose="020B0503020204020204" pitchFamily="34" charset="-122"/>
                <a:sym typeface="+mn-ea"/>
              </a:rPr>
              <a:t>固定资产周转率</a:t>
            </a:r>
          </a:p>
        </p:txBody>
      </p:sp>
      <p:sp>
        <p:nvSpPr>
          <p:cNvPr id="369668" name="Rectangle 4"/>
          <p:cNvSpPr>
            <a:spLocks noChangeArrowheads="1"/>
          </p:cNvSpPr>
          <p:nvPr/>
        </p:nvSpPr>
        <p:spPr bwMode="auto">
          <a:xfrm>
            <a:off x="1401958" y="2989803"/>
            <a:ext cx="10272395" cy="1751965"/>
          </a:xfrm>
          <a:prstGeom prst="rect">
            <a:avLst/>
          </a:prstGeom>
          <a:solidFill>
            <a:srgbClr val="FFFFFF"/>
          </a:solidFill>
          <a:ln w="9525">
            <a:solidFill>
              <a:schemeClr val="bg1"/>
            </a:solidFill>
            <a:miter lim="800000"/>
          </a:ln>
          <a:effectLst>
            <a:prstShdw prst="shdw18" dist="17961" dir="13500000">
              <a:schemeClr val="bg1">
                <a:gamma/>
                <a:shade val="60000"/>
                <a:invGamma/>
              </a:schemeClr>
            </a:prstShdw>
          </a:effectLst>
        </p:spPr>
        <p:txBody>
          <a:bodyPr wrap="square">
            <a:spAutoFit/>
          </a:bodyPr>
          <a:lstStyle/>
          <a:p>
            <a:pPr algn="just">
              <a:lnSpc>
                <a:spcPct val="120000"/>
              </a:lnSpc>
              <a:buFontTx/>
              <a:buChar char="•"/>
            </a:pPr>
            <a:r>
              <a:rPr lang="zh-CN" altLang="en-US" sz="1800" dirty="0">
                <a:solidFill>
                  <a:srgbClr val="FF3300"/>
                </a:solidFill>
                <a:latin typeface="华文楷体" panose="02010600040101010101" charset="-122"/>
                <a:ea typeface="华文楷体" panose="02010600040101010101" charset="-122"/>
              </a:rPr>
              <a:t>固定资产周转率=销售收入净额/固定资产平均净值 </a:t>
            </a:r>
          </a:p>
          <a:p>
            <a:pPr algn="just">
              <a:lnSpc>
                <a:spcPct val="120000"/>
              </a:lnSpc>
              <a:buFontTx/>
              <a:buChar char="•"/>
            </a:pPr>
            <a:r>
              <a:rPr lang="zh-CN" altLang="en-US" sz="1800" dirty="0">
                <a:solidFill>
                  <a:srgbClr val="FF3300"/>
                </a:solidFill>
                <a:latin typeface="华文楷体" panose="02010600040101010101" charset="-122"/>
                <a:ea typeface="华文楷体" panose="02010600040101010101" charset="-122"/>
              </a:rPr>
              <a:t>固定资产平均净值=（期初固定资产净值+期末固定资产净值）/2 </a:t>
            </a:r>
          </a:p>
          <a:p>
            <a:pPr algn="just">
              <a:lnSpc>
                <a:spcPct val="120000"/>
              </a:lnSpc>
            </a:pPr>
            <a:r>
              <a:rPr lang="zh-CN" altLang="en-US" sz="1800" dirty="0">
                <a:solidFill>
                  <a:srgbClr val="FF3300"/>
                </a:solidFill>
                <a:latin typeface="华文楷体" panose="02010600040101010101" charset="-122"/>
                <a:ea typeface="华文楷体" panose="02010600040101010101" charset="-122"/>
              </a:rPr>
              <a:t>固定资产周转率高，不仅表明了企业充分利用了固定资产，同时也表明企业固定资产投资得当，固定资产结构合理，能够充分发挥其效率。固定资产周转率低，表明固定资产使用效率不高，企业的营运能力欠佳。 </a:t>
            </a:r>
          </a:p>
        </p:txBody>
      </p:sp>
    </p:spTree>
    <p:extLst>
      <p:ext uri="{BB962C8B-B14F-4D97-AF65-F5344CB8AC3E}">
        <p14:creationId xmlns:p14="http://schemas.microsoft.com/office/powerpoint/2010/main" val="80567046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二、财务报表分析的方法</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32689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营运能力分析（续）</a:t>
            </a:r>
          </a:p>
        </p:txBody>
      </p:sp>
      <p:sp>
        <p:nvSpPr>
          <p:cNvPr id="367618" name="Rectangle 2"/>
          <p:cNvSpPr>
            <a:spLocks noChangeArrowheads="1"/>
          </p:cNvSpPr>
          <p:nvPr/>
        </p:nvSpPr>
        <p:spPr bwMode="auto">
          <a:xfrm>
            <a:off x="1271905" y="2273935"/>
            <a:ext cx="9652635" cy="801370"/>
          </a:xfrm>
          <a:prstGeom prst="rect">
            <a:avLst/>
          </a:prstGeom>
          <a:noFill/>
          <a:ln w="9525">
            <a:noFill/>
            <a:miter lim="800000"/>
          </a:ln>
          <a:effectLst/>
        </p:spPr>
        <p:txBody>
          <a:bodyPr wrap="square">
            <a:spAutoFit/>
          </a:bodyPr>
          <a:lstStyle/>
          <a:p>
            <a:pPr>
              <a:lnSpc>
                <a:spcPct val="150000"/>
              </a:lnSpc>
              <a:spcBef>
                <a:spcPct val="20000"/>
              </a:spcBef>
              <a:buFont typeface="Wingdings" panose="05000000000000000000" pitchFamily="2" charset="2"/>
              <a:buChar char="Ø"/>
            </a:pPr>
            <a:r>
              <a:rPr lang="zh-CN" altLang="en-US" b="1" u="sng" dirty="0">
                <a:latin typeface="微软雅黑" panose="020B0503020204020204" pitchFamily="34" charset="-122"/>
                <a:ea typeface="微软雅黑" panose="020B0503020204020204" pitchFamily="34" charset="-122"/>
              </a:rPr>
              <a:t>应收帐款周转率：对于销售商的收款管理</a:t>
            </a:r>
          </a:p>
          <a:p>
            <a:pPr lvl="1" indent="0">
              <a:lnSpc>
                <a:spcPct val="100000"/>
              </a:lnSpc>
              <a:spcBef>
                <a:spcPct val="20000"/>
              </a:spcBef>
              <a:buFont typeface="Wingdings" panose="05000000000000000000" pitchFamily="2" charset="2"/>
              <a:buNone/>
            </a:pPr>
            <a:endParaRPr lang="zh-CN" altLang="en-US" sz="1600" b="1" u="sng" dirty="0">
              <a:latin typeface="微软雅黑" panose="020B0503020204020204" pitchFamily="34" charset="-122"/>
              <a:ea typeface="微软雅黑" panose="020B0503020204020204" pitchFamily="34" charset="-122"/>
            </a:endParaRPr>
          </a:p>
        </p:txBody>
      </p:sp>
      <p:sp>
        <p:nvSpPr>
          <p:cNvPr id="370691" name="Rectangle 3"/>
          <p:cNvSpPr>
            <a:spLocks noChangeArrowheads="1"/>
          </p:cNvSpPr>
          <p:nvPr/>
        </p:nvSpPr>
        <p:spPr bwMode="auto">
          <a:xfrm>
            <a:off x="1137920" y="2766060"/>
            <a:ext cx="10077450" cy="4028440"/>
          </a:xfrm>
          <a:prstGeom prst="rect">
            <a:avLst/>
          </a:prstGeom>
          <a:solidFill>
            <a:srgbClr val="FFFFFF"/>
          </a:solidFill>
          <a:ln w="9525">
            <a:solidFill>
              <a:schemeClr val="bg1"/>
            </a:solidFill>
            <a:miter lim="800000"/>
          </a:ln>
          <a:effectLst>
            <a:prstShdw prst="shdw18" dist="17961" dir="13500000">
              <a:schemeClr val="bg1">
                <a:gamma/>
                <a:shade val="60000"/>
                <a:invGamma/>
              </a:schemeClr>
            </a:prstShdw>
          </a:effectLst>
        </p:spPr>
        <p:txBody>
          <a:bodyPr wrap="square">
            <a:spAutoFit/>
          </a:bodyPr>
          <a:lstStyle/>
          <a:p>
            <a:pPr algn="just">
              <a:lnSpc>
                <a:spcPct val="160000"/>
              </a:lnSpc>
              <a:buFontTx/>
              <a:buChar char="•"/>
            </a:pPr>
            <a:r>
              <a:rPr lang="zh-CN" altLang="en-US" sz="1600" dirty="0">
                <a:solidFill>
                  <a:srgbClr val="FF3300"/>
                </a:solidFill>
                <a:latin typeface="华文楷体" panose="02010600040101010101" charset="-122"/>
                <a:ea typeface="华文楷体" panose="02010600040101010101" charset="-122"/>
              </a:rPr>
              <a:t>应收款项周转率（次数）=主营业务收入÷应收款项平均余额 </a:t>
            </a:r>
          </a:p>
          <a:p>
            <a:pPr algn="just">
              <a:lnSpc>
                <a:spcPct val="160000"/>
              </a:lnSpc>
              <a:buFontTx/>
              <a:buChar char="•"/>
            </a:pPr>
            <a:r>
              <a:rPr lang="zh-CN" altLang="en-US" sz="1600" dirty="0">
                <a:solidFill>
                  <a:srgbClr val="FF3300"/>
                </a:solidFill>
                <a:latin typeface="华文楷体" panose="02010600040101010101" charset="-122"/>
                <a:ea typeface="华文楷体" panose="02010600040101010101" charset="-122"/>
              </a:rPr>
              <a:t>应收款项周转天数=</a:t>
            </a:r>
            <a:r>
              <a:rPr lang="en-US" altLang="zh-CN" sz="1600" dirty="0">
                <a:solidFill>
                  <a:srgbClr val="FF3300"/>
                </a:solidFill>
                <a:latin typeface="华文楷体" panose="02010600040101010101" charset="-122"/>
                <a:ea typeface="华文楷体" panose="02010600040101010101" charset="-122"/>
              </a:rPr>
              <a:t>365</a:t>
            </a:r>
            <a:r>
              <a:rPr lang="zh-CN" altLang="en-US" sz="1600" dirty="0">
                <a:solidFill>
                  <a:srgbClr val="FF3300"/>
                </a:solidFill>
                <a:latin typeface="华文楷体" panose="02010600040101010101" charset="-122"/>
                <a:ea typeface="华文楷体" panose="02010600040101010101" charset="-122"/>
              </a:rPr>
              <a:t>/应收款项周转次数</a:t>
            </a:r>
          </a:p>
          <a:p>
            <a:pPr algn="just">
              <a:lnSpc>
                <a:spcPct val="160000"/>
              </a:lnSpc>
            </a:pPr>
            <a:r>
              <a:rPr lang="zh-CN" altLang="en-US" sz="1600" dirty="0">
                <a:solidFill>
                  <a:srgbClr val="FF3300"/>
                </a:solidFill>
                <a:latin typeface="华文楷体" panose="02010600040101010101" charset="-122"/>
                <a:ea typeface="华文楷体" panose="02010600040101010101" charset="-122"/>
              </a:rPr>
              <a:t>应收款项周转率高，表明企业应收款项的回收速度快，坏账的可能性小，资产流动性强，短期偿债能力强。但是，在评价一个企业应收款项周转率是否合理时，应与同行业的平均水平相比较而定。</a:t>
            </a:r>
            <a:endParaRPr lang="en-US" altLang="zh-CN" sz="1600" dirty="0">
              <a:solidFill>
                <a:srgbClr val="FF3300"/>
              </a:solidFill>
              <a:latin typeface="华文楷体" panose="02010600040101010101" charset="-122"/>
              <a:ea typeface="华文楷体" panose="02010600040101010101" charset="-122"/>
            </a:endParaRPr>
          </a:p>
          <a:p>
            <a:pPr algn="just">
              <a:lnSpc>
                <a:spcPct val="160000"/>
              </a:lnSpc>
            </a:pPr>
            <a:r>
              <a:rPr lang="zh-CN" altLang="en-US" sz="1600" dirty="0">
                <a:solidFill>
                  <a:srgbClr val="FF3300"/>
                </a:solidFill>
                <a:latin typeface="华文楷体" panose="02010600040101010101" charset="-122"/>
                <a:ea typeface="华文楷体" panose="02010600040101010101" charset="-122"/>
              </a:rPr>
              <a:t>注意：</a:t>
            </a:r>
            <a:endParaRPr lang="en-US" altLang="zh-CN" sz="1600" dirty="0">
              <a:solidFill>
                <a:srgbClr val="FF3300"/>
              </a:solidFill>
              <a:latin typeface="华文楷体" panose="02010600040101010101" charset="-122"/>
              <a:ea typeface="华文楷体" panose="02010600040101010101" charset="-122"/>
            </a:endParaRPr>
          </a:p>
          <a:p>
            <a:pPr algn="just">
              <a:lnSpc>
                <a:spcPct val="160000"/>
              </a:lnSpc>
            </a:pPr>
            <a:r>
              <a:rPr lang="en-US" altLang="zh-CN" sz="1600" dirty="0">
                <a:solidFill>
                  <a:srgbClr val="FF3300"/>
                </a:solidFill>
                <a:latin typeface="华文楷体" panose="02010600040101010101" charset="-122"/>
                <a:ea typeface="华文楷体" panose="02010600040101010101" charset="-122"/>
              </a:rPr>
              <a:t>1</a:t>
            </a:r>
            <a:r>
              <a:rPr lang="zh-CN" altLang="en-US" sz="1600" dirty="0">
                <a:solidFill>
                  <a:srgbClr val="FF3300"/>
                </a:solidFill>
                <a:latin typeface="华文楷体" panose="02010600040101010101" charset="-122"/>
                <a:ea typeface="华文楷体" panose="02010600040101010101" charset="-122"/>
              </a:rPr>
              <a:t>、收入的来源，还包括应收票据和预收账款，这一公式，假设应收票据和预收账款金额较小，所以，需要考虑具体企业的情况。</a:t>
            </a:r>
            <a:endParaRPr lang="en-US" altLang="zh-CN" sz="1600" dirty="0">
              <a:solidFill>
                <a:srgbClr val="FF3300"/>
              </a:solidFill>
              <a:latin typeface="华文楷体" panose="02010600040101010101" charset="-122"/>
              <a:ea typeface="华文楷体" panose="02010600040101010101" charset="-122"/>
            </a:endParaRPr>
          </a:p>
          <a:p>
            <a:pPr algn="just">
              <a:lnSpc>
                <a:spcPct val="160000"/>
              </a:lnSpc>
            </a:pPr>
            <a:r>
              <a:rPr lang="en-US" altLang="zh-CN" sz="1600" dirty="0">
                <a:solidFill>
                  <a:srgbClr val="FF3300"/>
                </a:solidFill>
                <a:latin typeface="华文楷体" panose="02010600040101010101" charset="-122"/>
                <a:ea typeface="华文楷体" panose="02010600040101010101" charset="-122"/>
              </a:rPr>
              <a:t>2</a:t>
            </a:r>
            <a:r>
              <a:rPr lang="zh-CN" altLang="en-US" sz="1600" dirty="0">
                <a:solidFill>
                  <a:srgbClr val="FF3300"/>
                </a:solidFill>
                <a:latin typeface="华文楷体" panose="02010600040101010101" charset="-122"/>
                <a:ea typeface="华文楷体" panose="02010600040101010101" charset="-122"/>
              </a:rPr>
              <a:t>、还有一种简单的方法，即直接比较应收账款和应收票据期初和期末的数量，再与当期和前一期的营业收入数量进行比较。（格力电器</a:t>
            </a:r>
            <a:r>
              <a:rPr lang="en-US" altLang="zh-CN" sz="1600" dirty="0">
                <a:solidFill>
                  <a:srgbClr val="FF3300"/>
                </a:solidFill>
                <a:latin typeface="华文楷体" panose="02010600040101010101" charset="-122"/>
                <a:ea typeface="华文楷体" panose="02010600040101010101" charset="-122"/>
              </a:rPr>
              <a:t>2013</a:t>
            </a:r>
            <a:r>
              <a:rPr lang="zh-CN" altLang="en-US" sz="1600" dirty="0">
                <a:solidFill>
                  <a:srgbClr val="FF3300"/>
                </a:solidFill>
                <a:latin typeface="华文楷体" panose="02010600040101010101" charset="-122"/>
                <a:ea typeface="华文楷体" panose="02010600040101010101" charset="-122"/>
              </a:rPr>
              <a:t>年年度报告）</a:t>
            </a:r>
            <a:endParaRPr lang="en-US" altLang="zh-CN" sz="1600" dirty="0">
              <a:solidFill>
                <a:srgbClr val="FF3300"/>
              </a:solidFill>
              <a:latin typeface="华文楷体" panose="02010600040101010101" charset="-122"/>
              <a:ea typeface="华文楷体" panose="02010600040101010101" charset="-122"/>
            </a:endParaRPr>
          </a:p>
          <a:p>
            <a:pPr algn="just">
              <a:lnSpc>
                <a:spcPct val="160000"/>
              </a:lnSpc>
            </a:pPr>
            <a:r>
              <a:rPr lang="en-US" altLang="zh-CN" sz="1600" dirty="0">
                <a:solidFill>
                  <a:srgbClr val="FF3300"/>
                </a:solidFill>
                <a:latin typeface="华文楷体" panose="02010600040101010101" charset="-122"/>
                <a:ea typeface="华文楷体" panose="02010600040101010101" charset="-122"/>
              </a:rPr>
              <a:t>3</a:t>
            </a:r>
            <a:r>
              <a:rPr lang="zh-CN" altLang="en-US" sz="1600" dirty="0">
                <a:solidFill>
                  <a:srgbClr val="FF3300"/>
                </a:solidFill>
                <a:latin typeface="华文楷体" panose="02010600040101010101" charset="-122"/>
                <a:ea typeface="华文楷体" panose="02010600040101010101" charset="-122"/>
              </a:rPr>
              <a:t>、如何判断对于供应商的付款管理？</a:t>
            </a: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32689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营运能力分析（续）</a:t>
            </a:r>
          </a:p>
        </p:txBody>
      </p:sp>
      <p:sp>
        <p:nvSpPr>
          <p:cNvPr id="367618" name="Rectangle 2"/>
          <p:cNvSpPr>
            <a:spLocks noChangeArrowheads="1"/>
          </p:cNvSpPr>
          <p:nvPr/>
        </p:nvSpPr>
        <p:spPr bwMode="auto">
          <a:xfrm>
            <a:off x="1271905" y="2273935"/>
            <a:ext cx="9652635" cy="801370"/>
          </a:xfrm>
          <a:prstGeom prst="rect">
            <a:avLst/>
          </a:prstGeom>
          <a:noFill/>
          <a:ln w="9525">
            <a:noFill/>
            <a:miter lim="800000"/>
          </a:ln>
          <a:effectLst/>
        </p:spPr>
        <p:txBody>
          <a:bodyPr wrap="square">
            <a:spAutoFit/>
          </a:bodyPr>
          <a:lstStyle/>
          <a:p>
            <a:pPr>
              <a:lnSpc>
                <a:spcPct val="150000"/>
              </a:lnSpc>
              <a:spcBef>
                <a:spcPct val="20000"/>
              </a:spcBef>
              <a:buFont typeface="Wingdings" panose="05000000000000000000" pitchFamily="2" charset="2"/>
              <a:buChar char="Ø"/>
            </a:pPr>
            <a:r>
              <a:rPr lang="zh-CN" altLang="en-US" b="1" u="sng" dirty="0">
                <a:latin typeface="微软雅黑" panose="020B0503020204020204" pitchFamily="34" charset="-122"/>
                <a:ea typeface="微软雅黑" panose="020B0503020204020204" pitchFamily="34" charset="-122"/>
              </a:rPr>
              <a:t>存货周转率</a:t>
            </a:r>
          </a:p>
          <a:p>
            <a:pPr lvl="1" indent="0">
              <a:lnSpc>
                <a:spcPct val="100000"/>
              </a:lnSpc>
              <a:spcBef>
                <a:spcPct val="20000"/>
              </a:spcBef>
              <a:buFont typeface="Wingdings" panose="05000000000000000000" pitchFamily="2" charset="2"/>
              <a:buNone/>
            </a:pPr>
            <a:endParaRPr lang="zh-CN" altLang="en-US" sz="1600" b="1" u="sng" dirty="0">
              <a:latin typeface="微软雅黑" panose="020B0503020204020204" pitchFamily="34" charset="-122"/>
              <a:ea typeface="微软雅黑" panose="020B0503020204020204" pitchFamily="34" charset="-122"/>
            </a:endParaRPr>
          </a:p>
        </p:txBody>
      </p:sp>
      <p:sp>
        <p:nvSpPr>
          <p:cNvPr id="2" name="Rectangle 3"/>
          <p:cNvSpPr>
            <a:spLocks noChangeArrowheads="1"/>
          </p:cNvSpPr>
          <p:nvPr/>
        </p:nvSpPr>
        <p:spPr bwMode="auto">
          <a:xfrm>
            <a:off x="1271905" y="2966085"/>
            <a:ext cx="9709150" cy="3192780"/>
          </a:xfrm>
          <a:prstGeom prst="rect">
            <a:avLst/>
          </a:prstGeom>
          <a:solidFill>
            <a:srgbClr val="FFFFFF"/>
          </a:solidFill>
          <a:ln w="9525">
            <a:solidFill>
              <a:schemeClr val="bg1"/>
            </a:solidFill>
            <a:miter lim="800000"/>
          </a:ln>
          <a:effectLst>
            <a:prstShdw prst="shdw18" dist="17961" dir="13500000">
              <a:schemeClr val="bg1">
                <a:gamma/>
                <a:shade val="60000"/>
                <a:invGamma/>
              </a:schemeClr>
            </a:prstShdw>
          </a:effectLst>
        </p:spPr>
        <p:txBody>
          <a:bodyPr wrap="square">
            <a:spAutoFit/>
          </a:bodyPr>
          <a:lstStyle/>
          <a:p>
            <a:pPr algn="just">
              <a:lnSpc>
                <a:spcPct val="160000"/>
              </a:lnSpc>
              <a:buFontTx/>
              <a:buChar char="•"/>
            </a:pPr>
            <a:r>
              <a:rPr lang="zh-CN" altLang="en-US" sz="1800" dirty="0">
                <a:solidFill>
                  <a:srgbClr val="FF3300"/>
                </a:solidFill>
                <a:latin typeface="华文楷体" panose="02010600040101010101" charset="-122"/>
                <a:ea typeface="华文楷体" panose="02010600040101010101" charset="-122"/>
              </a:rPr>
              <a:t>存货周转率（次数）=销货成本/存货平均余额</a:t>
            </a:r>
          </a:p>
          <a:p>
            <a:pPr algn="just">
              <a:lnSpc>
                <a:spcPct val="160000"/>
              </a:lnSpc>
              <a:buFontTx/>
              <a:buChar char="•"/>
            </a:pPr>
            <a:r>
              <a:rPr lang="zh-CN" altLang="en-US" sz="1800" dirty="0">
                <a:solidFill>
                  <a:srgbClr val="FF3300"/>
                </a:solidFill>
                <a:latin typeface="华文楷体" panose="02010600040101010101" charset="-122"/>
                <a:ea typeface="华文楷体" panose="02010600040101010101" charset="-122"/>
              </a:rPr>
              <a:t>存货平均余额=（期初存货+期末存货）/2</a:t>
            </a:r>
          </a:p>
          <a:p>
            <a:pPr algn="just">
              <a:lnSpc>
                <a:spcPct val="160000"/>
              </a:lnSpc>
              <a:buFontTx/>
              <a:buChar char="•"/>
            </a:pPr>
            <a:r>
              <a:rPr lang="zh-CN" altLang="en-US" sz="1800" dirty="0">
                <a:solidFill>
                  <a:srgbClr val="FF3300"/>
                </a:solidFill>
                <a:latin typeface="华文楷体" panose="02010600040101010101" charset="-122"/>
                <a:ea typeface="华文楷体" panose="02010600040101010101" charset="-122"/>
              </a:rPr>
              <a:t>存货周转天数=计算期天数/存货周转次数=存货平均余额×计算期天数/销售成本</a:t>
            </a:r>
          </a:p>
          <a:p>
            <a:pPr algn="just">
              <a:lnSpc>
                <a:spcPct val="160000"/>
              </a:lnSpc>
            </a:pPr>
            <a:r>
              <a:rPr lang="zh-CN" altLang="en-US" sz="1800" dirty="0">
                <a:solidFill>
                  <a:srgbClr val="FF3300"/>
                </a:solidFill>
                <a:latin typeface="华文楷体" panose="02010600040101010101" charset="-122"/>
                <a:ea typeface="华文楷体" panose="02010600040101010101" charset="-122"/>
              </a:rPr>
              <a:t>存货周转速度快慢，不仅反映了企业流动资产变现能力的大小，而且也反映了企业经营管理工作的好坏及盈利能力的大小。存货周转率高，存货占用水平低，存货积压的风险就越小，企业的变现能力以及资金使用效率就越好。但是存货周转率分析中，应注意剔除存货计价方法不同所产生的影响。 </a:t>
            </a:r>
            <a:endParaRPr lang="en-US" altLang="zh-CN" sz="1800" dirty="0">
              <a:solidFill>
                <a:srgbClr val="FF3300"/>
              </a:solidFill>
              <a:latin typeface="华文楷体" panose="02010600040101010101" charset="-122"/>
              <a:ea typeface="华文楷体" panose="02010600040101010101"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4224233" cy="646331"/>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创造现金流能力分析（一）</a:t>
            </a:r>
          </a:p>
        </p:txBody>
      </p:sp>
      <p:sp>
        <p:nvSpPr>
          <p:cNvPr id="367618" name="Rectangle 2"/>
          <p:cNvSpPr>
            <a:spLocks noChangeArrowheads="1"/>
          </p:cNvSpPr>
          <p:nvPr/>
        </p:nvSpPr>
        <p:spPr bwMode="auto">
          <a:xfrm>
            <a:off x="1271905" y="2273935"/>
            <a:ext cx="9652635" cy="801370"/>
          </a:xfrm>
          <a:prstGeom prst="rect">
            <a:avLst/>
          </a:prstGeom>
          <a:noFill/>
          <a:ln w="9525">
            <a:noFill/>
            <a:miter lim="800000"/>
          </a:ln>
          <a:effectLst/>
        </p:spPr>
        <p:txBody>
          <a:bodyPr wrap="square">
            <a:spAutoFit/>
          </a:bodyPr>
          <a:lstStyle/>
          <a:p>
            <a:pPr>
              <a:lnSpc>
                <a:spcPct val="150000"/>
              </a:lnSpc>
              <a:spcBef>
                <a:spcPct val="20000"/>
              </a:spcBef>
              <a:buFont typeface="Wingdings" panose="05000000000000000000" pitchFamily="2" charset="2"/>
              <a:buChar char="Ø"/>
            </a:pPr>
            <a:r>
              <a:rPr lang="zh-CN" altLang="en-US" b="1" u="sng" dirty="0">
                <a:latin typeface="微软雅黑" panose="020B0503020204020204" pitchFamily="34" charset="-122"/>
                <a:ea typeface="微软雅黑" panose="020B0503020204020204" pitchFamily="34" charset="-122"/>
              </a:rPr>
              <a:t>现金流量分析意义</a:t>
            </a:r>
          </a:p>
          <a:p>
            <a:pPr lvl="1" indent="0">
              <a:lnSpc>
                <a:spcPct val="100000"/>
              </a:lnSpc>
              <a:spcBef>
                <a:spcPct val="20000"/>
              </a:spcBef>
              <a:buFont typeface="Wingdings" panose="05000000000000000000" pitchFamily="2" charset="2"/>
              <a:buNone/>
            </a:pPr>
            <a:endParaRPr lang="zh-CN" altLang="en-US" sz="1600" b="1" u="sng" dirty="0">
              <a:latin typeface="微软雅黑" panose="020B0503020204020204" pitchFamily="34" charset="-122"/>
              <a:ea typeface="微软雅黑" panose="020B0503020204020204" pitchFamily="34" charset="-122"/>
            </a:endParaRPr>
          </a:p>
        </p:txBody>
      </p:sp>
      <p:sp>
        <p:nvSpPr>
          <p:cNvPr id="377859" name="Rectangle 3"/>
          <p:cNvSpPr>
            <a:spLocks noChangeArrowheads="1"/>
          </p:cNvSpPr>
          <p:nvPr/>
        </p:nvSpPr>
        <p:spPr bwMode="auto">
          <a:xfrm>
            <a:off x="1351280" y="2968625"/>
            <a:ext cx="9965690" cy="2837815"/>
          </a:xfrm>
          <a:prstGeom prst="rect">
            <a:avLst/>
          </a:prstGeom>
          <a:noFill/>
          <a:ln w="38100">
            <a:solidFill>
              <a:srgbClr val="DCC7DB"/>
            </a:solidFill>
            <a:miter lim="800000"/>
          </a:ln>
          <a:effectLst/>
        </p:spPr>
        <p:txBody>
          <a:bodyPr wrap="square">
            <a:spAutoFit/>
          </a:bodyPr>
          <a:lstStyle/>
          <a:p>
            <a:pPr>
              <a:lnSpc>
                <a:spcPct val="140000"/>
              </a:lnSpc>
              <a:spcBef>
                <a:spcPct val="50000"/>
              </a:spcBef>
              <a:buFont typeface="Wingdings" panose="05000000000000000000" pitchFamily="2" charset="2"/>
              <a:buChar char="v"/>
            </a:pPr>
            <a:r>
              <a:rPr lang="zh-CN" altLang="en-US" sz="1900" b="1" dirty="0">
                <a:latin typeface="华文楷体" panose="02010600040101010101" charset="-122"/>
                <a:ea typeface="华文楷体" panose="02010600040101010101" charset="-122"/>
              </a:rPr>
              <a:t>经营活动产生的现金流量</a:t>
            </a:r>
            <a:r>
              <a:rPr lang="zh-CN" altLang="en-US" sz="1900" dirty="0">
                <a:latin typeface="华文楷体" panose="02010600040101010101" charset="-122"/>
                <a:ea typeface="华文楷体" panose="02010600040101010101" charset="-122"/>
              </a:rPr>
              <a:t>说明了企业因销售商品、提供劳务等经营活动而产生的现金流量数额及构成情况，反映了企业创造现金的能力，这部分现金流量是分析的重点。 </a:t>
            </a:r>
          </a:p>
          <a:p>
            <a:pPr>
              <a:lnSpc>
                <a:spcPct val="140000"/>
              </a:lnSpc>
              <a:spcBef>
                <a:spcPct val="50000"/>
              </a:spcBef>
              <a:buFont typeface="Wingdings" panose="05000000000000000000" pitchFamily="2" charset="2"/>
              <a:buChar char="v"/>
            </a:pPr>
            <a:r>
              <a:rPr lang="zh-CN" altLang="en-US" sz="1900" dirty="0">
                <a:latin typeface="华文楷体" panose="02010600040101010101" charset="-122"/>
                <a:ea typeface="华文楷体" panose="02010600040101010101" charset="-122"/>
              </a:rPr>
              <a:t>通过</a:t>
            </a:r>
            <a:r>
              <a:rPr lang="zh-CN" altLang="en-US" sz="1900" b="1" dirty="0">
                <a:latin typeface="华文楷体" panose="02010600040101010101" charset="-122"/>
                <a:ea typeface="华文楷体" panose="02010600040101010101" charset="-122"/>
              </a:rPr>
              <a:t>投资活动现金流量</a:t>
            </a:r>
            <a:r>
              <a:rPr lang="zh-CN" altLang="en-US" sz="1900" dirty="0">
                <a:latin typeface="华文楷体" panose="02010600040101010101" charset="-122"/>
                <a:ea typeface="华文楷体" panose="02010600040101010101" charset="-122"/>
              </a:rPr>
              <a:t>分析，可以看出企业未来的发展战略和利用内部资金进行投资的能力。 </a:t>
            </a:r>
          </a:p>
          <a:p>
            <a:pPr>
              <a:lnSpc>
                <a:spcPct val="140000"/>
              </a:lnSpc>
              <a:spcBef>
                <a:spcPct val="50000"/>
              </a:spcBef>
              <a:buFont typeface="Wingdings" panose="05000000000000000000" pitchFamily="2" charset="2"/>
              <a:buChar char="v"/>
            </a:pPr>
            <a:r>
              <a:rPr lang="zh-CN" altLang="en-US" sz="1900" dirty="0">
                <a:latin typeface="华文楷体" panose="02010600040101010101" charset="-122"/>
                <a:ea typeface="华文楷体" panose="02010600040101010101" charset="-122"/>
              </a:rPr>
              <a:t>通过</a:t>
            </a:r>
            <a:r>
              <a:rPr lang="zh-CN" altLang="en-US" sz="1900" b="1" dirty="0">
                <a:latin typeface="华文楷体" panose="02010600040101010101" charset="-122"/>
                <a:ea typeface="华文楷体" panose="02010600040101010101" charset="-122"/>
              </a:rPr>
              <a:t>筹资活动现金流量</a:t>
            </a:r>
            <a:r>
              <a:rPr lang="zh-CN" altLang="en-US" sz="1900" dirty="0">
                <a:latin typeface="华文楷体" panose="02010600040101010101" charset="-122"/>
                <a:ea typeface="华文楷体" panose="02010600040101010101" charset="-122"/>
              </a:rPr>
              <a:t>的分析，也揭示了企业的资本结构、股利的支付和债务的取得或偿还的情况。 </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4224233" cy="646331"/>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创造现金流能力分析（二）</a:t>
            </a:r>
          </a:p>
        </p:txBody>
      </p:sp>
      <p:sp>
        <p:nvSpPr>
          <p:cNvPr id="367618" name="Rectangle 2"/>
          <p:cNvSpPr>
            <a:spLocks noChangeArrowheads="1"/>
          </p:cNvSpPr>
          <p:nvPr/>
        </p:nvSpPr>
        <p:spPr bwMode="auto">
          <a:xfrm>
            <a:off x="1271905" y="2273935"/>
            <a:ext cx="9652635" cy="801370"/>
          </a:xfrm>
          <a:prstGeom prst="rect">
            <a:avLst/>
          </a:prstGeom>
          <a:noFill/>
          <a:ln w="9525">
            <a:noFill/>
            <a:miter lim="800000"/>
          </a:ln>
          <a:effectLst/>
        </p:spPr>
        <p:txBody>
          <a:bodyPr wrap="square">
            <a:spAutoFit/>
          </a:bodyPr>
          <a:lstStyle/>
          <a:p>
            <a:pPr>
              <a:lnSpc>
                <a:spcPct val="150000"/>
              </a:lnSpc>
              <a:spcBef>
                <a:spcPct val="20000"/>
              </a:spcBef>
              <a:buFont typeface="Wingdings" panose="05000000000000000000" pitchFamily="2" charset="2"/>
              <a:buChar char="Ø"/>
            </a:pPr>
            <a:r>
              <a:rPr lang="zh-CN" altLang="en-US" b="1" u="sng" dirty="0">
                <a:latin typeface="微软雅黑" panose="020B0503020204020204" pitchFamily="34" charset="-122"/>
                <a:ea typeface="微软雅黑" panose="020B0503020204020204" pitchFamily="34" charset="-122"/>
              </a:rPr>
              <a:t>现金流量比率分析（一）</a:t>
            </a:r>
          </a:p>
          <a:p>
            <a:pPr lvl="1" indent="0">
              <a:lnSpc>
                <a:spcPct val="100000"/>
              </a:lnSpc>
              <a:spcBef>
                <a:spcPct val="20000"/>
              </a:spcBef>
              <a:buFont typeface="Wingdings" panose="05000000000000000000" pitchFamily="2" charset="2"/>
              <a:buNone/>
            </a:pPr>
            <a:endParaRPr lang="zh-CN" altLang="en-US" sz="1600" b="1" u="sng" dirty="0">
              <a:latin typeface="微软雅黑" panose="020B0503020204020204" pitchFamily="34" charset="-122"/>
              <a:ea typeface="微软雅黑" panose="020B0503020204020204" pitchFamily="34" charset="-122"/>
            </a:endParaRPr>
          </a:p>
        </p:txBody>
      </p:sp>
      <p:graphicFrame>
        <p:nvGraphicFramePr>
          <p:cNvPr id="4" name="表格 3"/>
          <p:cNvGraphicFramePr/>
          <p:nvPr>
            <p:custDataLst>
              <p:tags r:id="rId1"/>
            </p:custDataLst>
          </p:nvPr>
        </p:nvGraphicFramePr>
        <p:xfrm>
          <a:off x="1518285" y="2993390"/>
          <a:ext cx="8061325" cy="2919095"/>
        </p:xfrm>
        <a:graphic>
          <a:graphicData uri="http://schemas.openxmlformats.org/drawingml/2006/table">
            <a:tbl>
              <a:tblPr firstRow="1" bandRow="1">
                <a:tableStyleId>{5C22544A-7EE6-4342-B048-85BDC9FD1C3A}</a:tableStyleId>
              </a:tblPr>
              <a:tblGrid>
                <a:gridCol w="8061325">
                  <a:extLst>
                    <a:ext uri="{9D8B030D-6E8A-4147-A177-3AD203B41FA5}">
                      <a16:colId xmlns:a16="http://schemas.microsoft.com/office/drawing/2014/main" val="20000"/>
                    </a:ext>
                  </a:extLst>
                </a:gridCol>
              </a:tblGrid>
              <a:tr h="489585">
                <a:tc>
                  <a:txBody>
                    <a:bodyPr/>
                    <a:lstStyle/>
                    <a:p>
                      <a:pPr marL="285750" lvl="1" indent="-285750">
                        <a:buFont typeface="Wingdings" panose="05000000000000000000" charset="0"/>
                        <a:buChar char="u"/>
                      </a:pPr>
                      <a:r>
                        <a:rPr lang="zh-CN" altLang="en-US" sz="1800" dirty="0">
                          <a:solidFill>
                            <a:srgbClr val="62205D"/>
                          </a:solidFill>
                          <a:latin typeface="华文楷体" panose="02010600040101010101" charset="-122"/>
                          <a:ea typeface="华文楷体" panose="02010600040101010101" charset="-122"/>
                          <a:sym typeface="+mn-ea"/>
                        </a:rPr>
                        <a:t>经营活动现金流量对流动负债的比率</a:t>
                      </a:r>
                    </a:p>
                  </a:txBody>
                  <a:tcPr anchor="ctr">
                    <a:solidFill>
                      <a:srgbClr val="DCC7DB"/>
                    </a:solidFill>
                  </a:tcPr>
                </a:tc>
                <a:extLst>
                  <a:ext uri="{0D108BD9-81ED-4DB2-BD59-A6C34878D82A}">
                    <a16:rowId xmlns:a16="http://schemas.microsoft.com/office/drawing/2014/main" val="10000"/>
                  </a:ext>
                </a:extLst>
              </a:tr>
              <a:tr h="470535">
                <a:tc>
                  <a:txBody>
                    <a:bodyPr/>
                    <a:lstStyle/>
                    <a:p>
                      <a:pPr>
                        <a:buNone/>
                      </a:pPr>
                      <a:r>
                        <a:rPr lang="en-US" altLang="zh-CN" sz="1800" dirty="0">
                          <a:latin typeface="华文楷体" panose="02010600040101010101" charset="-122"/>
                          <a:ea typeface="华文楷体" panose="02010600040101010101" charset="-122"/>
                          <a:sym typeface="+mn-ea"/>
                        </a:rPr>
                        <a:t>     </a:t>
                      </a:r>
                      <a:r>
                        <a:rPr lang="zh-CN" altLang="en-US" sz="1800" dirty="0">
                          <a:latin typeface="华文楷体" panose="02010600040101010101" charset="-122"/>
                          <a:ea typeface="华文楷体" panose="02010600040101010101" charset="-122"/>
                          <a:sym typeface="+mn-ea"/>
                        </a:rPr>
                        <a:t>该比率越高，企业的流动性越好，偿债能力越强。</a:t>
                      </a:r>
                      <a:endParaRPr lang="zh-CN" altLang="en-US"/>
                    </a:p>
                  </a:txBody>
                  <a:tcPr anchor="ctr">
                    <a:solidFill>
                      <a:srgbClr val="FFFFFF"/>
                    </a:solidFill>
                  </a:tcPr>
                </a:tc>
                <a:extLst>
                  <a:ext uri="{0D108BD9-81ED-4DB2-BD59-A6C34878D82A}">
                    <a16:rowId xmlns:a16="http://schemas.microsoft.com/office/drawing/2014/main" val="10001"/>
                  </a:ext>
                </a:extLst>
              </a:tr>
              <a:tr h="489585">
                <a:tc>
                  <a:txBody>
                    <a:bodyPr/>
                    <a:lstStyle/>
                    <a:p>
                      <a:pPr marL="285750" lvl="1" indent="-285750" algn="l">
                        <a:buClrTx/>
                        <a:buSzTx/>
                        <a:buFont typeface="Wingdings" panose="05000000000000000000" charset="0"/>
                        <a:buChar char="u"/>
                      </a:pPr>
                      <a:r>
                        <a:rPr lang="zh-CN" altLang="en-US" sz="1800" b="1" dirty="0">
                          <a:solidFill>
                            <a:srgbClr val="62205D"/>
                          </a:solidFill>
                          <a:latin typeface="华文楷体" panose="02010600040101010101" charset="-122"/>
                          <a:ea typeface="华文楷体" panose="02010600040101010101" charset="-122"/>
                          <a:sym typeface="+mn-ea"/>
                        </a:rPr>
                        <a:t>经营活动现金流量对负债总额的比率</a:t>
                      </a:r>
                      <a:endParaRPr lang="zh-CN" altLang="en-US"/>
                    </a:p>
                  </a:txBody>
                  <a:tcPr anchor="ctr">
                    <a:solidFill>
                      <a:srgbClr val="DCC7DB"/>
                    </a:solidFill>
                  </a:tcPr>
                </a:tc>
                <a:extLst>
                  <a:ext uri="{0D108BD9-81ED-4DB2-BD59-A6C34878D82A}">
                    <a16:rowId xmlns:a16="http://schemas.microsoft.com/office/drawing/2014/main" val="10002"/>
                  </a:ext>
                </a:extLst>
              </a:tr>
              <a:tr h="489585">
                <a:tc>
                  <a:txBody>
                    <a:bodyPr/>
                    <a:lstStyle/>
                    <a:p>
                      <a:pPr>
                        <a:buNone/>
                      </a:pPr>
                      <a:r>
                        <a:rPr lang="en-US" altLang="zh-CN" sz="1800" dirty="0">
                          <a:latin typeface="华文楷体" panose="02010600040101010101" charset="-122"/>
                          <a:ea typeface="华文楷体" panose="02010600040101010101" charset="-122"/>
                          <a:sym typeface="+mn-ea"/>
                        </a:rPr>
                        <a:t>     </a:t>
                      </a:r>
                      <a:r>
                        <a:rPr lang="zh-CN" altLang="en-US" sz="1800" dirty="0">
                          <a:latin typeface="华文楷体" panose="02010600040101010101" charset="-122"/>
                          <a:ea typeface="华文楷体" panose="02010600040101010101" charset="-122"/>
                          <a:sym typeface="+mn-ea"/>
                        </a:rPr>
                        <a:t>比率越高，企业偿还债务总额的能力越强。</a:t>
                      </a:r>
                      <a:endParaRPr lang="zh-CN" altLang="en-US"/>
                    </a:p>
                  </a:txBody>
                  <a:tcPr anchor="ctr">
                    <a:solidFill>
                      <a:srgbClr val="FFFFFF"/>
                    </a:solidFill>
                  </a:tcPr>
                </a:tc>
                <a:extLst>
                  <a:ext uri="{0D108BD9-81ED-4DB2-BD59-A6C34878D82A}">
                    <a16:rowId xmlns:a16="http://schemas.microsoft.com/office/drawing/2014/main" val="10003"/>
                  </a:ext>
                </a:extLst>
              </a:tr>
              <a:tr h="490220">
                <a:tc>
                  <a:txBody>
                    <a:bodyPr/>
                    <a:lstStyle/>
                    <a:p>
                      <a:pPr marL="285750" lvl="1" indent="-285750" algn="l">
                        <a:buClrTx/>
                        <a:buSzTx/>
                        <a:buFont typeface="Wingdings" panose="05000000000000000000" charset="0"/>
                        <a:buChar char="u"/>
                      </a:pPr>
                      <a:r>
                        <a:rPr lang="zh-CN" altLang="en-US" sz="1800" b="1" dirty="0">
                          <a:solidFill>
                            <a:srgbClr val="62205D"/>
                          </a:solidFill>
                          <a:latin typeface="华文楷体" panose="02010600040101010101" charset="-122"/>
                          <a:ea typeface="华文楷体" panose="02010600040101010101" charset="-122"/>
                          <a:sym typeface="+mn-ea"/>
                        </a:rPr>
                        <a:t>经营活动现金流量对净利润的比率</a:t>
                      </a:r>
                      <a:endParaRPr lang="zh-CN" altLang="en-US"/>
                    </a:p>
                  </a:txBody>
                  <a:tcPr anchor="ctr">
                    <a:solidFill>
                      <a:srgbClr val="DCC7DB"/>
                    </a:solidFill>
                  </a:tcPr>
                </a:tc>
                <a:extLst>
                  <a:ext uri="{0D108BD9-81ED-4DB2-BD59-A6C34878D82A}">
                    <a16:rowId xmlns:a16="http://schemas.microsoft.com/office/drawing/2014/main" val="10004"/>
                  </a:ext>
                </a:extLst>
              </a:tr>
              <a:tr h="489585">
                <a:tc>
                  <a:txBody>
                    <a:bodyPr/>
                    <a:lstStyle/>
                    <a:p>
                      <a:pPr>
                        <a:buNone/>
                      </a:pPr>
                      <a:r>
                        <a:rPr lang="en-US" altLang="zh-CN" sz="1800" dirty="0">
                          <a:latin typeface="华文楷体" panose="02010600040101010101" charset="-122"/>
                          <a:ea typeface="华文楷体" panose="02010600040101010101" charset="-122"/>
                          <a:sym typeface="+mn-ea"/>
                        </a:rPr>
                        <a:t>     </a:t>
                      </a:r>
                      <a:r>
                        <a:rPr lang="zh-CN" altLang="en-US" sz="1800" dirty="0">
                          <a:latin typeface="华文楷体" panose="02010600040101010101" charset="-122"/>
                          <a:ea typeface="华文楷体" panose="02010600040101010101" charset="-122"/>
                          <a:sym typeface="+mn-ea"/>
                        </a:rPr>
                        <a:t>比率越高，企业利润的质量越高。</a:t>
                      </a:r>
                      <a:endParaRPr lang="zh-CN" altLang="en-US"/>
                    </a:p>
                  </a:txBody>
                  <a:tcPr anchor="ctr">
                    <a:solidFill>
                      <a:srgbClr val="FFFFFF"/>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4"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二、财务报表分析的维度</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4224233" cy="646331"/>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创造现金流能力分析（三）</a:t>
            </a:r>
          </a:p>
        </p:txBody>
      </p:sp>
      <p:sp>
        <p:nvSpPr>
          <p:cNvPr id="367618" name="Rectangle 2"/>
          <p:cNvSpPr>
            <a:spLocks noChangeArrowheads="1"/>
          </p:cNvSpPr>
          <p:nvPr/>
        </p:nvSpPr>
        <p:spPr bwMode="auto">
          <a:xfrm>
            <a:off x="1271905" y="2273935"/>
            <a:ext cx="9652635" cy="801370"/>
          </a:xfrm>
          <a:prstGeom prst="rect">
            <a:avLst/>
          </a:prstGeom>
          <a:noFill/>
          <a:ln w="9525">
            <a:noFill/>
            <a:miter lim="800000"/>
          </a:ln>
          <a:effectLst/>
        </p:spPr>
        <p:txBody>
          <a:bodyPr wrap="square">
            <a:spAutoFit/>
          </a:bodyPr>
          <a:lstStyle/>
          <a:p>
            <a:pPr>
              <a:lnSpc>
                <a:spcPct val="150000"/>
              </a:lnSpc>
              <a:spcBef>
                <a:spcPct val="20000"/>
              </a:spcBef>
              <a:buFont typeface="Wingdings" panose="05000000000000000000" pitchFamily="2" charset="2"/>
              <a:buChar char="Ø"/>
            </a:pPr>
            <a:r>
              <a:rPr lang="zh-CN" altLang="en-US" b="1" u="sng" dirty="0">
                <a:latin typeface="微软雅黑" panose="020B0503020204020204" pitchFamily="34" charset="-122"/>
                <a:ea typeface="微软雅黑" panose="020B0503020204020204" pitchFamily="34" charset="-122"/>
              </a:rPr>
              <a:t>现金流量比率分析（二）</a:t>
            </a:r>
          </a:p>
          <a:p>
            <a:pPr lvl="1" indent="0">
              <a:lnSpc>
                <a:spcPct val="100000"/>
              </a:lnSpc>
              <a:spcBef>
                <a:spcPct val="20000"/>
              </a:spcBef>
              <a:buFont typeface="Wingdings" panose="05000000000000000000" pitchFamily="2" charset="2"/>
              <a:buNone/>
            </a:pPr>
            <a:endParaRPr lang="zh-CN" altLang="en-US" sz="1600" b="1" u="sng" dirty="0">
              <a:latin typeface="微软雅黑" panose="020B0503020204020204" pitchFamily="34" charset="-122"/>
              <a:ea typeface="微软雅黑" panose="020B0503020204020204" pitchFamily="34" charset="-122"/>
            </a:endParaRPr>
          </a:p>
        </p:txBody>
      </p:sp>
      <p:graphicFrame>
        <p:nvGraphicFramePr>
          <p:cNvPr id="4" name="表格 3"/>
          <p:cNvGraphicFramePr/>
          <p:nvPr>
            <p:custDataLst>
              <p:tags r:id="rId1"/>
            </p:custDataLst>
            <p:extLst>
              <p:ext uri="{D42A27DB-BD31-4B8C-83A1-F6EECF244321}">
                <p14:modId xmlns:p14="http://schemas.microsoft.com/office/powerpoint/2010/main" val="3959622926"/>
              </p:ext>
            </p:extLst>
          </p:nvPr>
        </p:nvGraphicFramePr>
        <p:xfrm>
          <a:off x="1518285" y="3146424"/>
          <a:ext cx="8061325" cy="2882852"/>
        </p:xfrm>
        <a:graphic>
          <a:graphicData uri="http://schemas.openxmlformats.org/drawingml/2006/table">
            <a:tbl>
              <a:tblPr firstRow="1" bandRow="1">
                <a:tableStyleId>{5C22544A-7EE6-4342-B048-85BDC9FD1C3A}</a:tableStyleId>
              </a:tblPr>
              <a:tblGrid>
                <a:gridCol w="8061325">
                  <a:extLst>
                    <a:ext uri="{9D8B030D-6E8A-4147-A177-3AD203B41FA5}">
                      <a16:colId xmlns:a16="http://schemas.microsoft.com/office/drawing/2014/main" val="20000"/>
                    </a:ext>
                  </a:extLst>
                </a:gridCol>
              </a:tblGrid>
              <a:tr h="713458">
                <a:tc>
                  <a:txBody>
                    <a:bodyPr/>
                    <a:lstStyle/>
                    <a:p>
                      <a:pPr marL="285750" lvl="1" indent="-285750" algn="just" fontAlgn="ctr">
                        <a:buFont typeface="Wingdings" panose="05000000000000000000" charset="0"/>
                        <a:buChar char="u"/>
                      </a:pPr>
                      <a:r>
                        <a:rPr lang="zh-CN" altLang="en-US" sz="1800" dirty="0">
                          <a:solidFill>
                            <a:srgbClr val="62205D"/>
                          </a:solidFill>
                          <a:latin typeface="华文楷体" panose="02010600040101010101" charset="-122"/>
                          <a:ea typeface="华文楷体" panose="02010600040101010101" charset="-122"/>
                          <a:sym typeface="+mn-ea"/>
                        </a:rPr>
                        <a:t>经营活动现金流量对现金股利的比率</a:t>
                      </a:r>
                    </a:p>
                  </a:txBody>
                  <a:tcPr anchor="ctr">
                    <a:solidFill>
                      <a:srgbClr val="DCC7DB"/>
                    </a:solidFill>
                  </a:tcPr>
                </a:tc>
                <a:extLst>
                  <a:ext uri="{0D108BD9-81ED-4DB2-BD59-A6C34878D82A}">
                    <a16:rowId xmlns:a16="http://schemas.microsoft.com/office/drawing/2014/main" val="10000"/>
                  </a:ext>
                </a:extLst>
              </a:tr>
              <a:tr h="685241">
                <a:tc>
                  <a:txBody>
                    <a:bodyPr/>
                    <a:lstStyle/>
                    <a:p>
                      <a:pPr algn="just" fontAlgn="ctr">
                        <a:buNone/>
                      </a:pPr>
                      <a:r>
                        <a:rPr lang="en-US" altLang="zh-CN" sz="1800" dirty="0">
                          <a:latin typeface="华文楷体" panose="02010600040101010101" charset="-122"/>
                          <a:ea typeface="华文楷体" panose="02010600040101010101" charset="-122"/>
                          <a:sym typeface="+mn-ea"/>
                        </a:rPr>
                        <a:t>     </a:t>
                      </a:r>
                      <a:r>
                        <a:rPr lang="zh-CN" altLang="en-US" sz="1800" dirty="0">
                          <a:latin typeface="华文楷体" panose="02010600040101010101" charset="-122"/>
                          <a:ea typeface="华文楷体" panose="02010600040101010101" charset="-122"/>
                          <a:sym typeface="+mn-ea"/>
                        </a:rPr>
                        <a:t>该比率越高，企业支付现金股利的能力越强。</a:t>
                      </a:r>
                    </a:p>
                  </a:txBody>
                  <a:tcPr anchor="ctr">
                    <a:solidFill>
                      <a:srgbClr val="FFFFFF"/>
                    </a:solidFill>
                  </a:tcPr>
                </a:tc>
                <a:extLst>
                  <a:ext uri="{0D108BD9-81ED-4DB2-BD59-A6C34878D82A}">
                    <a16:rowId xmlns:a16="http://schemas.microsoft.com/office/drawing/2014/main" val="10001"/>
                  </a:ext>
                </a:extLst>
              </a:tr>
              <a:tr h="712651">
                <a:tc>
                  <a:txBody>
                    <a:bodyPr/>
                    <a:lstStyle/>
                    <a:p>
                      <a:pPr marL="285750" lvl="1" indent="-285750" algn="just" fontAlgn="ctr">
                        <a:buClrTx/>
                        <a:buSzTx/>
                        <a:buFont typeface="Wingdings" panose="05000000000000000000" charset="0"/>
                        <a:buChar char="u"/>
                      </a:pPr>
                      <a:r>
                        <a:rPr lang="zh-CN" altLang="en-US" sz="1800" b="1" dirty="0">
                          <a:solidFill>
                            <a:srgbClr val="62205D"/>
                          </a:solidFill>
                          <a:latin typeface="华文楷体" panose="02010600040101010101" charset="-122"/>
                          <a:ea typeface="华文楷体" panose="02010600040101010101" charset="-122"/>
                          <a:sym typeface="+mn-ea"/>
                        </a:rPr>
                        <a:t>税前经营活动现金流量对利息费用的比率</a:t>
                      </a:r>
                    </a:p>
                  </a:txBody>
                  <a:tcPr anchor="ctr">
                    <a:solidFill>
                      <a:srgbClr val="DCC7DB"/>
                    </a:solidFill>
                  </a:tcPr>
                </a:tc>
                <a:extLst>
                  <a:ext uri="{0D108BD9-81ED-4DB2-BD59-A6C34878D82A}">
                    <a16:rowId xmlns:a16="http://schemas.microsoft.com/office/drawing/2014/main" val="10002"/>
                  </a:ext>
                </a:extLst>
              </a:tr>
              <a:tr h="771502">
                <a:tc>
                  <a:txBody>
                    <a:bodyPr/>
                    <a:lstStyle/>
                    <a:p>
                      <a:pPr indent="0" algn="just" fontAlgn="ctr">
                        <a:lnSpc>
                          <a:spcPct val="80000"/>
                        </a:lnSpc>
                        <a:spcBef>
                          <a:spcPct val="50000"/>
                        </a:spcBef>
                        <a:buFont typeface="Wingdings" panose="05000000000000000000" pitchFamily="2" charset="2"/>
                        <a:buNone/>
                      </a:pPr>
                      <a:r>
                        <a:rPr lang="en-US" altLang="zh-CN" sz="1800" dirty="0">
                          <a:latin typeface="华文楷体" panose="02010600040101010101" charset="-122"/>
                          <a:ea typeface="华文楷体" panose="02010600040101010101" charset="-122"/>
                          <a:sym typeface="+mn-ea"/>
                        </a:rPr>
                        <a:t>    </a:t>
                      </a:r>
                      <a:r>
                        <a:rPr lang="zh-CN" altLang="en-US" sz="1800" dirty="0">
                          <a:latin typeface="华文楷体" panose="02010600040101010101" charset="-122"/>
                          <a:ea typeface="华文楷体" panose="02010600040101010101" charset="-122"/>
                          <a:sym typeface="+mn-ea"/>
                        </a:rPr>
                        <a:t>该指标反映了企业用经营活动现金流量支付利息的能力，它剔除了非现金项目，弥补了权责发生制的利息保障倍数的不足。</a:t>
                      </a:r>
                      <a:endParaRPr lang="zh-CN" altLang="en-US" dirty="0"/>
                    </a:p>
                  </a:txBody>
                  <a:tcPr anchor="ctr">
                    <a:solidFill>
                      <a:srgbClr val="FFFFFF"/>
                    </a:solidFill>
                  </a:tcPr>
                </a:tc>
                <a:extLst>
                  <a:ext uri="{0D108BD9-81ED-4DB2-BD59-A6C34878D82A}">
                    <a16:rowId xmlns:a16="http://schemas.microsoft.com/office/drawing/2014/main" val="10003"/>
                  </a:ext>
                </a:extLst>
              </a:tr>
            </a:tbl>
          </a:graphicData>
        </a:graphic>
      </p:graphicFrame>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二、财务报表分析的方法</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5" y="1699483"/>
            <a:ext cx="2049780" cy="645160"/>
          </a:xfrm>
          <a:prstGeom prst="rect">
            <a:avLst/>
          </a:prstGeom>
          <a:noFill/>
        </p:spPr>
        <p:txBody>
          <a:bodyPr wrap="none" rtlCol="0">
            <a:spAutoFit/>
          </a:bodyPr>
          <a:lstStyle/>
          <a:p>
            <a:pPr marL="342900" indent="-342900" fontAlgn="ctr">
              <a:lnSpc>
                <a:spcPct val="150000"/>
              </a:lnSpc>
              <a:buFont typeface="Wingdings" panose="05000000000000000000" pitchFamily="2" charset="2"/>
              <a:buChar char="n"/>
            </a:pPr>
            <a:r>
              <a:rPr lang="zh-CN" altLang="en-US" sz="2400" b="1" kern="100" dirty="0">
                <a:solidFill>
                  <a:srgbClr val="6A005F"/>
                </a:solidFill>
                <a:latin typeface="微软雅黑" panose="020B0503020204020204" pitchFamily="34" charset="-122"/>
                <a:ea typeface="微软雅黑" panose="020B0503020204020204" pitchFamily="34" charset="-122"/>
              </a:rPr>
              <a:t>基本方法论</a:t>
            </a:r>
          </a:p>
        </p:txBody>
      </p:sp>
      <p:sp>
        <p:nvSpPr>
          <p:cNvPr id="4" name="内容占位符 3"/>
          <p:cNvSpPr>
            <a:spLocks noGrp="1"/>
          </p:cNvSpPr>
          <p:nvPr>
            <p:ph idx="1"/>
          </p:nvPr>
        </p:nvSpPr>
        <p:spPr>
          <a:xfrm>
            <a:off x="1129665" y="2510790"/>
            <a:ext cx="8409940" cy="3714115"/>
          </a:xfrm>
        </p:spPr>
        <p:txBody>
          <a:bodyPr>
            <a:noAutofit/>
          </a:bodyPr>
          <a:lstStyle/>
          <a:p>
            <a:pPr>
              <a:lnSpc>
                <a:spcPct val="150000"/>
              </a:lnSpc>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行业</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&gt;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个股基本面</a:t>
            </a:r>
            <a:endParaRPr lang="en-US" altLang="zh-CN" sz="2000" dirty="0">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基本面指标的重要性排序：收入规模</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&gt;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毛利率</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&gt;</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净利润</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&gt;</a:t>
            </a:r>
            <a:r>
              <a:rPr lang="zh-CN" altLang="en-US" sz="2000">
                <a:latin typeface="微软雅黑" panose="020B0503020204020204" pitchFamily="34" charset="-122"/>
                <a:ea typeface="微软雅黑" panose="020B0503020204020204" pitchFamily="34" charset="-122"/>
                <a:cs typeface="微软雅黑" panose="020B0503020204020204" pitchFamily="34" charset="-122"/>
              </a:rPr>
              <a:t>现金流</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定量分析</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V.S.</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定性判断</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例行分析</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V.S.</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例外分析</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单一视角分析</a:t>
            </a:r>
            <a:r>
              <a:rPr lang="en-US" altLang="zh-CN" sz="2000" dirty="0">
                <a:latin typeface="微软雅黑" panose="020B0503020204020204" pitchFamily="34" charset="-122"/>
                <a:ea typeface="微软雅黑" panose="020B0503020204020204" pitchFamily="34" charset="-122"/>
                <a:cs typeface="微软雅黑" panose="020B0503020204020204" pitchFamily="34" charset="-122"/>
              </a:rPr>
              <a:t>V.S.</a:t>
            </a:r>
            <a:r>
              <a:rPr lang="zh-CN" altLang="en-US" sz="2000" dirty="0">
                <a:latin typeface="微软雅黑" panose="020B0503020204020204" pitchFamily="34" charset="-122"/>
                <a:ea typeface="微软雅黑" panose="020B0503020204020204" pitchFamily="34" charset="-122"/>
                <a:cs typeface="微软雅黑" panose="020B0503020204020204" pitchFamily="34" charset="-122"/>
              </a:rPr>
              <a:t>多维度相互印证</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整体分析</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V.S.</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结构分析</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a:p>
            <a:pPr>
              <a:lnSpc>
                <a:spcPct val="150000"/>
              </a:lnSpc>
            </a:pP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内部因素</a:t>
            </a:r>
            <a:r>
              <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V.S.</a:t>
            </a:r>
            <a:r>
              <a:rPr lang="zh-CN" altLang="en-US"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rPr>
              <a:t>外部环境</a:t>
            </a:r>
            <a:endParaRPr lang="en-US" altLang="zh-CN" sz="2000" dirty="0">
              <a:solidFill>
                <a:schemeClr val="tx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extLst>
      <p:ext uri="{BB962C8B-B14F-4D97-AF65-F5344CB8AC3E}">
        <p14:creationId xmlns:p14="http://schemas.microsoft.com/office/powerpoint/2010/main" val="22461774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606883" y="2195728"/>
            <a:ext cx="493159" cy="369332"/>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47348" y="2040158"/>
            <a:ext cx="581352" cy="33655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PPT</a:t>
            </a:r>
            <a:r>
              <a:rPr kumimoji="0" lang="zh-CN" altLang="en-US" sz="100" b="0" i="0" u="none" strike="noStrike" kern="0" cap="none" spc="0" normalizeH="0" baseline="0" noProof="0" dirty="0">
                <a:ln>
                  <a:noFill/>
                </a:ln>
                <a:solidFill>
                  <a:sysClr val="window" lastClr="FFFFFF"/>
                </a:solidFill>
                <a:effectLst/>
                <a:uLnTx/>
                <a:uFillTx/>
              </a:rPr>
              <a:t>论坛：</a:t>
            </a:r>
            <a:r>
              <a:rPr kumimoji="0" lang="en-US" altLang="zh-CN" sz="100" b="0" i="0" u="none" strike="noStrike" kern="0" cap="none" spc="0" normalizeH="0" baseline="0" noProof="0" dirty="0">
                <a:ln>
                  <a:noFill/>
                </a:ln>
                <a:solidFill>
                  <a:sysClr val="window" lastClr="FFFFFF"/>
                </a:solidFill>
                <a:effectLst/>
                <a:uLnTx/>
                <a:uFillTx/>
              </a:rPr>
              <a:t>www.1ppt.cn</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
        <p:nvSpPr>
          <p:cNvPr id="47" name="任意多边形: 形状 46"/>
          <p:cNvSpPr/>
          <p:nvPr/>
        </p:nvSpPr>
        <p:spPr>
          <a:xfrm>
            <a:off x="0" y="0"/>
            <a:ext cx="3906982" cy="6858000"/>
          </a:xfrm>
          <a:custGeom>
            <a:avLst/>
            <a:gdLst>
              <a:gd name="connsiteX0" fmla="*/ 0 w 4193309"/>
              <a:gd name="connsiteY0" fmla="*/ 0 h 6858000"/>
              <a:gd name="connsiteX1" fmla="*/ 4193309 w 4193309"/>
              <a:gd name="connsiteY1" fmla="*/ 0 h 6858000"/>
              <a:gd name="connsiteX2" fmla="*/ 4193309 w 4193309"/>
              <a:gd name="connsiteY2" fmla="*/ 2305501 h 6858000"/>
              <a:gd name="connsiteX3" fmla="*/ 4151276 w 4193309"/>
              <a:gd name="connsiteY3" fmla="*/ 2303378 h 6858000"/>
              <a:gd name="connsiteX4" fmla="*/ 3025654 w 4193309"/>
              <a:gd name="connsiteY4" fmla="*/ 3429000 h 6858000"/>
              <a:gd name="connsiteX5" fmla="*/ 4151276 w 4193309"/>
              <a:gd name="connsiteY5" fmla="*/ 4554622 h 6858000"/>
              <a:gd name="connsiteX6" fmla="*/ 4193309 w 4193309"/>
              <a:gd name="connsiteY6" fmla="*/ 4552500 h 6858000"/>
              <a:gd name="connsiteX7" fmla="*/ 4193309 w 4193309"/>
              <a:gd name="connsiteY7" fmla="*/ 6858000 h 6858000"/>
              <a:gd name="connsiteX8" fmla="*/ 0 w 4193309"/>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3309" h="6858000">
                <a:moveTo>
                  <a:pt x="0" y="0"/>
                </a:moveTo>
                <a:lnTo>
                  <a:pt x="4193309" y="0"/>
                </a:lnTo>
                <a:lnTo>
                  <a:pt x="4193309" y="2305501"/>
                </a:lnTo>
                <a:lnTo>
                  <a:pt x="4151276" y="2303378"/>
                </a:lnTo>
                <a:cubicBezTo>
                  <a:pt x="3529612" y="2303378"/>
                  <a:pt x="3025654" y="2807336"/>
                  <a:pt x="3025654" y="3429000"/>
                </a:cubicBezTo>
                <a:cubicBezTo>
                  <a:pt x="3025654" y="4050664"/>
                  <a:pt x="3529612" y="4554622"/>
                  <a:pt x="4151276" y="4554622"/>
                </a:cubicBezTo>
                <a:lnTo>
                  <a:pt x="4193309" y="4552500"/>
                </a:lnTo>
                <a:lnTo>
                  <a:pt x="4193309" y="6858000"/>
                </a:lnTo>
                <a:lnTo>
                  <a:pt x="0" y="6858000"/>
                </a:lnTo>
                <a:close/>
              </a:path>
            </a:pathLst>
          </a:custGeom>
          <a:solidFill>
            <a:srgbClr val="62205D"/>
          </a:solidFill>
          <a:ln>
            <a:solidFill>
              <a:srgbClr val="6A016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dirty="0"/>
          </a:p>
        </p:txBody>
      </p:sp>
      <p:sp>
        <p:nvSpPr>
          <p:cNvPr id="14" name="文本框 13"/>
          <p:cNvSpPr txBox="1"/>
          <p:nvPr/>
        </p:nvSpPr>
        <p:spPr>
          <a:xfrm>
            <a:off x="2665248" y="3036585"/>
            <a:ext cx="1740141" cy="784830"/>
          </a:xfrm>
          <a:prstGeom prst="rect">
            <a:avLst/>
          </a:prstGeom>
          <a:noFill/>
        </p:spPr>
        <p:txBody>
          <a:bodyPr wrap="square" rtlCol="0">
            <a:spAutoFit/>
          </a:bodyPr>
          <a:lstStyle/>
          <a:p>
            <a:pPr algn="r"/>
            <a:r>
              <a:rPr lang="en-US" altLang="zh-CN" sz="4500" b="1" dirty="0">
                <a:solidFill>
                  <a:schemeClr val="bg1"/>
                </a:solidFill>
                <a:effectLst/>
                <a:latin typeface="微软雅黑" panose="020B0503020204020204" pitchFamily="34" charset="-122"/>
                <a:ea typeface="微软雅黑" panose="020B0503020204020204" pitchFamily="34" charset="-122"/>
              </a:rPr>
              <a:t>1</a:t>
            </a:r>
            <a:endParaRPr lang="zh-CN" altLang="en-US" sz="4500" b="1" dirty="0">
              <a:solidFill>
                <a:schemeClr val="bg1"/>
              </a:solidFill>
              <a:effectLst/>
              <a:latin typeface="微软雅黑" panose="020B0503020204020204" pitchFamily="34" charset="-122"/>
              <a:ea typeface="微软雅黑" panose="020B0503020204020204" pitchFamily="34" charset="-122"/>
            </a:endParaRPr>
          </a:p>
        </p:txBody>
      </p:sp>
      <p:sp>
        <p:nvSpPr>
          <p:cNvPr id="48" name="文本框 47"/>
          <p:cNvSpPr txBox="1"/>
          <p:nvPr/>
        </p:nvSpPr>
        <p:spPr>
          <a:xfrm>
            <a:off x="5634990" y="2546985"/>
            <a:ext cx="299085" cy="368300"/>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5619944" y="3908257"/>
            <a:ext cx="493159" cy="369332"/>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rotWithShape="1">
          <a:blip r:embed="rId2" cstate="print">
            <a:extLst>
              <a:ext uri="{28A0092B-C50C-407E-A947-70E740481C1C}">
                <a14:useLocalDpi xmlns:a14="http://schemas.microsoft.com/office/drawing/2010/main" val="0"/>
              </a:ext>
            </a:extLst>
          </a:blip>
          <a:srcRect l="20909" t="16678" r="5909" b="21508"/>
          <a:stretch>
            <a:fillRect/>
          </a:stretch>
        </p:blipFill>
        <p:spPr>
          <a:xfrm>
            <a:off x="10132291" y="105997"/>
            <a:ext cx="1865745" cy="618053"/>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9016" y="2478538"/>
            <a:ext cx="2134340" cy="1681349"/>
          </a:xfrm>
          <a:prstGeom prst="rect">
            <a:avLst/>
          </a:prstGeom>
        </p:spPr>
      </p:pic>
      <p:sp>
        <p:nvSpPr>
          <p:cNvPr id="2" name="文本框 1"/>
          <p:cNvSpPr txBox="1"/>
          <p:nvPr/>
        </p:nvSpPr>
        <p:spPr>
          <a:xfrm>
            <a:off x="5918079" y="2195654"/>
            <a:ext cx="4792980" cy="2306955"/>
          </a:xfrm>
          <a:prstGeom prst="rect">
            <a:avLst/>
          </a:prstGeom>
          <a:noFill/>
        </p:spPr>
        <p:txBody>
          <a:bodyPr wrap="none" rtlCol="0">
            <a:spAutoFit/>
          </a:bodyPr>
          <a:lstStyle/>
          <a:p>
            <a:pPr algn="ctr" fontAlgn="ctr">
              <a:lnSpc>
                <a:spcPct val="150000"/>
              </a:lnSpc>
            </a:pPr>
            <a:r>
              <a:rPr lang="zh-CN" altLang="en-US" sz="3200" b="1" kern="100" spc="100" dirty="0">
                <a:solidFill>
                  <a:srgbClr val="62205D"/>
                </a:solidFill>
                <a:latin typeface="微软雅黑" panose="020B0503020204020204" pitchFamily="34" charset="-122"/>
                <a:ea typeface="微软雅黑" panose="020B0503020204020204" pitchFamily="34" charset="-122"/>
              </a:rPr>
              <a:t>第一节</a:t>
            </a:r>
            <a:r>
              <a:rPr lang="en-US" altLang="zh-CN" sz="3200" b="1" kern="100" spc="100" dirty="0">
                <a:solidFill>
                  <a:srgbClr val="62205D"/>
                </a:solidFill>
                <a:latin typeface="微软雅黑" panose="020B0503020204020204" pitchFamily="34" charset="-122"/>
                <a:ea typeface="微软雅黑" panose="020B0503020204020204" pitchFamily="34" charset="-122"/>
              </a:rPr>
              <a:t> </a:t>
            </a:r>
          </a:p>
          <a:p>
            <a:pPr algn="ctr" fontAlgn="ctr">
              <a:lnSpc>
                <a:spcPct val="150000"/>
              </a:lnSpc>
            </a:pPr>
            <a:r>
              <a:rPr lang="zh-CN" altLang="en-US" sz="3200" b="1" kern="100" spc="100" dirty="0">
                <a:solidFill>
                  <a:srgbClr val="62205D"/>
                </a:solidFill>
                <a:latin typeface="微软雅黑" panose="020B0503020204020204" pitchFamily="34" charset="-122"/>
                <a:ea typeface="微软雅黑" panose="020B0503020204020204" pitchFamily="34" charset="-122"/>
                <a:sym typeface="+mn-ea"/>
              </a:rPr>
              <a:t>财务报表分析的基本步骤</a:t>
            </a:r>
            <a:endParaRPr lang="zh-CN" altLang="en-US" sz="3200" b="1" kern="100" spc="100" dirty="0">
              <a:solidFill>
                <a:srgbClr val="62205D"/>
              </a:solidFill>
              <a:latin typeface="微软雅黑" panose="020B0503020204020204" pitchFamily="34" charset="-122"/>
              <a:ea typeface="微软雅黑" panose="020B0503020204020204" pitchFamily="34" charset="-122"/>
            </a:endParaRPr>
          </a:p>
          <a:p>
            <a:pPr algn="ctr" fontAlgn="ctr">
              <a:lnSpc>
                <a:spcPct val="150000"/>
              </a:lnSpc>
            </a:pPr>
            <a:endParaRPr lang="zh-CN" altLang="en-US" sz="3200" b="1" kern="100" spc="100" dirty="0">
              <a:solidFill>
                <a:srgbClr val="62205D"/>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2"/>
          </p:nvPr>
        </p:nvSpPr>
        <p:spPr/>
        <p:txBody>
          <a:bodyPr/>
          <a:lstStyle/>
          <a:p>
            <a:fld id="{C81C7A00-EA56-4E0E-BA65-B9A75A975070}" type="slidenum">
              <a:rPr lang="zh-CN" altLang="en-US" smtClean="0"/>
              <a:t>4</a:t>
            </a:fld>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一、</a:t>
            </a:r>
            <a:r>
              <a:rPr lang="zh-CN" altLang="en-US" sz="2400" b="1" kern="100" spc="100" dirty="0">
                <a:solidFill>
                  <a:srgbClr val="62205D"/>
                </a:solidFill>
                <a:latin typeface="微软雅黑" panose="020B0503020204020204" pitchFamily="34" charset="-122"/>
                <a:ea typeface="微软雅黑" panose="020B0503020204020204" pitchFamily="34" charset="-122"/>
                <a:sym typeface="+mn-ea"/>
              </a:rPr>
              <a:t>财务报表分析的基本步骤</a:t>
            </a:r>
            <a:endParaRPr lang="zh-CN" altLang="en-US" sz="2400" b="1" dirty="0">
              <a:solidFill>
                <a:srgbClr val="62205D"/>
              </a:solidFill>
              <a:latin typeface="微软雅黑" panose="020B0503020204020204" pitchFamily="34" charset="-122"/>
              <a:ea typeface="微软雅黑" panose="020B0503020204020204" pitchFamily="34" charset="-122"/>
            </a:endParaRP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6" name="Rectangle 3"/>
          <p:cNvSpPr>
            <a:spLocks noChangeArrowheads="1"/>
          </p:cNvSpPr>
          <p:nvPr/>
        </p:nvSpPr>
        <p:spPr bwMode="auto">
          <a:xfrm>
            <a:off x="8965565" y="3634383"/>
            <a:ext cx="1327785" cy="861774"/>
          </a:xfrm>
          <a:prstGeom prst="rect">
            <a:avLst/>
          </a:prstGeom>
          <a:gradFill rotWithShape="0">
            <a:gsLst>
              <a:gs pos="0">
                <a:srgbClr val="CC00CC"/>
              </a:gs>
              <a:gs pos="100000">
                <a:srgbClr val="CC00CC">
                  <a:gamma/>
                  <a:shade val="46275"/>
                  <a:invGamma/>
                </a:srgbClr>
              </a:gs>
            </a:gsLst>
            <a:lin ang="5400000" scaled="1"/>
          </a:gradFill>
          <a:ln w="6350">
            <a:noFill/>
            <a:miter lim="800000"/>
          </a:ln>
          <a:effectLst>
            <a:outerShdw dist="107763" dir="2700000" algn="ctr" rotWithShape="0">
              <a:srgbClr val="000000">
                <a:alpha val="50000"/>
              </a:srgbClr>
            </a:outerShdw>
          </a:effectLst>
        </p:spPr>
        <p:txBody>
          <a:bodyPr lIns="0" tIns="0" rIns="0" bIns="0" anchor="ctr">
            <a:spAutoFit/>
          </a:bodyPr>
          <a:lstStyle/>
          <a:p>
            <a:pPr algn="ctr" fontAlgn="auto">
              <a:spcBef>
                <a:spcPts val="0"/>
              </a:spcBef>
              <a:spcAft>
                <a:spcPts val="0"/>
              </a:spcAft>
              <a:defRPr/>
            </a:pPr>
            <a:r>
              <a:rPr lang="zh-CN" altLang="en-US" sz="2800" b="1" dirty="0">
                <a:effectLst>
                  <a:outerShdw blurRad="38100" dist="38100" dir="2700000" algn="tl">
                    <a:srgbClr val="000000"/>
                  </a:outerShdw>
                </a:effectLst>
                <a:latin typeface="+mn-lt"/>
                <a:ea typeface="华文楷体" panose="02010600040101010101" charset="-122"/>
              </a:rPr>
              <a:t>提出</a:t>
            </a:r>
            <a:endParaRPr lang="en-US" altLang="zh-CN" sz="2800" b="1" dirty="0">
              <a:effectLst>
                <a:outerShdw blurRad="38100" dist="38100" dir="2700000" algn="tl">
                  <a:srgbClr val="000000"/>
                </a:outerShdw>
              </a:effectLst>
              <a:latin typeface="+mn-lt"/>
              <a:ea typeface="华文楷体" panose="02010600040101010101" charset="-122"/>
            </a:endParaRPr>
          </a:p>
          <a:p>
            <a:pPr algn="ctr" fontAlgn="auto">
              <a:spcBef>
                <a:spcPts val="0"/>
              </a:spcBef>
              <a:spcAft>
                <a:spcPts val="0"/>
              </a:spcAft>
              <a:defRPr/>
            </a:pPr>
            <a:r>
              <a:rPr lang="zh-CN" altLang="en-US" sz="2800" b="1" dirty="0">
                <a:effectLst>
                  <a:outerShdw blurRad="38100" dist="38100" dir="2700000" algn="tl">
                    <a:srgbClr val="000000"/>
                  </a:outerShdw>
                </a:effectLst>
                <a:latin typeface="+mn-lt"/>
                <a:ea typeface="华文楷体" panose="02010600040101010101" charset="-122"/>
              </a:rPr>
              <a:t>建议</a:t>
            </a:r>
            <a:endParaRPr lang="en-US" altLang="zh-CN" sz="2800" b="1" dirty="0">
              <a:effectLst>
                <a:outerShdw blurRad="38100" dist="38100" dir="2700000" algn="tl">
                  <a:srgbClr val="000000"/>
                </a:outerShdw>
              </a:effectLst>
              <a:latin typeface="+mn-lt"/>
              <a:ea typeface="华文楷体" panose="02010600040101010101" charset="-122"/>
            </a:endParaRPr>
          </a:p>
        </p:txBody>
      </p:sp>
      <p:sp>
        <p:nvSpPr>
          <p:cNvPr id="11" name="AutoShape 4"/>
          <p:cNvSpPr>
            <a:spLocks noChangeArrowheads="1"/>
          </p:cNvSpPr>
          <p:nvPr/>
        </p:nvSpPr>
        <p:spPr bwMode="auto">
          <a:xfrm>
            <a:off x="2947670" y="2147570"/>
            <a:ext cx="2042795" cy="3770630"/>
          </a:xfrm>
          <a:prstGeom prst="chevron">
            <a:avLst>
              <a:gd name="adj" fmla="val 11468"/>
            </a:avLst>
          </a:prstGeom>
          <a:gradFill rotWithShape="0">
            <a:gsLst>
              <a:gs pos="0">
                <a:srgbClr val="CC00CC"/>
              </a:gs>
              <a:gs pos="100000">
                <a:srgbClr val="CC00CC">
                  <a:gamma/>
                  <a:shade val="46275"/>
                  <a:invGamma/>
                </a:srgbClr>
              </a:gs>
            </a:gsLst>
            <a:lin ang="5400000" scaled="1"/>
          </a:gradFill>
          <a:ln w="6350">
            <a:noFill/>
            <a:miter lim="800000"/>
          </a:ln>
          <a:effectLst>
            <a:outerShdw dist="107763" dir="2700000" algn="ctr" rotWithShape="0">
              <a:srgbClr val="000000">
                <a:alpha val="50000"/>
              </a:srgbClr>
            </a:outerShdw>
          </a:effectLst>
        </p:spPr>
        <p:txBody>
          <a:bodyPr wrap="none" lIns="0" tIns="0" rIns="0" bIns="0" anchor="ctr"/>
          <a:lstStyle/>
          <a:p>
            <a:pPr algn="ctr" fontAlgn="auto">
              <a:spcBef>
                <a:spcPts val="0"/>
              </a:spcBef>
              <a:spcAft>
                <a:spcPts val="0"/>
              </a:spcAft>
              <a:defRPr/>
            </a:pPr>
            <a:r>
              <a:rPr lang="zh-CN" altLang="en-US" sz="2800" b="1" dirty="0">
                <a:effectLst>
                  <a:outerShdw blurRad="38100" dist="38100" dir="2700000" algn="tl">
                    <a:srgbClr val="000000"/>
                  </a:outerShdw>
                </a:effectLst>
                <a:latin typeface="+mn-lt"/>
                <a:ea typeface="华文楷体" panose="02010600040101010101" charset="-122"/>
              </a:rPr>
              <a:t>制定</a:t>
            </a:r>
          </a:p>
          <a:p>
            <a:pPr algn="ctr" fontAlgn="auto">
              <a:spcBef>
                <a:spcPts val="0"/>
              </a:spcBef>
              <a:spcAft>
                <a:spcPts val="0"/>
              </a:spcAft>
              <a:defRPr/>
            </a:pPr>
            <a:r>
              <a:rPr lang="zh-CN" altLang="en-US" sz="2800" b="1" dirty="0">
                <a:effectLst>
                  <a:outerShdw blurRad="38100" dist="38100" dir="2700000" algn="tl">
                    <a:srgbClr val="000000"/>
                  </a:outerShdw>
                </a:effectLst>
                <a:latin typeface="+mn-lt"/>
                <a:ea typeface="华文楷体" panose="02010600040101010101" charset="-122"/>
              </a:rPr>
              <a:t>分析</a:t>
            </a:r>
          </a:p>
          <a:p>
            <a:pPr algn="ctr" fontAlgn="auto">
              <a:spcBef>
                <a:spcPts val="0"/>
              </a:spcBef>
              <a:spcAft>
                <a:spcPts val="0"/>
              </a:spcAft>
              <a:defRPr/>
            </a:pPr>
            <a:r>
              <a:rPr lang="zh-CN" altLang="en-US" sz="2800" b="1" dirty="0">
                <a:effectLst>
                  <a:outerShdw blurRad="38100" dist="38100" dir="2700000" algn="tl">
                    <a:srgbClr val="000000"/>
                  </a:outerShdw>
                </a:effectLst>
                <a:latin typeface="+mn-lt"/>
                <a:ea typeface="华文楷体" panose="02010600040101010101" charset="-122"/>
              </a:rPr>
              <a:t>方案</a:t>
            </a:r>
          </a:p>
        </p:txBody>
      </p:sp>
      <p:sp>
        <p:nvSpPr>
          <p:cNvPr id="12" name="AutoShape 5"/>
          <p:cNvSpPr>
            <a:spLocks noChangeArrowheads="1"/>
          </p:cNvSpPr>
          <p:nvPr/>
        </p:nvSpPr>
        <p:spPr bwMode="auto">
          <a:xfrm>
            <a:off x="6930390" y="2147570"/>
            <a:ext cx="1946910" cy="3770630"/>
          </a:xfrm>
          <a:prstGeom prst="chevron">
            <a:avLst>
              <a:gd name="adj" fmla="val 11468"/>
            </a:avLst>
          </a:prstGeom>
          <a:gradFill rotWithShape="0">
            <a:gsLst>
              <a:gs pos="0">
                <a:srgbClr val="CC00CC"/>
              </a:gs>
              <a:gs pos="100000">
                <a:srgbClr val="CC00CC">
                  <a:gamma/>
                  <a:shade val="46275"/>
                  <a:invGamma/>
                </a:srgbClr>
              </a:gs>
            </a:gsLst>
            <a:lin ang="5400000" scaled="1"/>
          </a:gradFill>
          <a:ln w="6350">
            <a:noFill/>
            <a:miter lim="800000"/>
          </a:ln>
          <a:effectLst>
            <a:outerShdw dist="107763" dir="2700000" algn="ctr" rotWithShape="0">
              <a:srgbClr val="000000">
                <a:alpha val="50000"/>
              </a:srgbClr>
            </a:outerShdw>
          </a:effectLst>
        </p:spPr>
        <p:txBody>
          <a:bodyPr wrap="none" lIns="0" tIns="0" rIns="0" bIns="0" anchor="ctr"/>
          <a:lstStyle/>
          <a:p>
            <a:pPr algn="ctr" fontAlgn="auto">
              <a:spcBef>
                <a:spcPts val="0"/>
              </a:spcBef>
              <a:spcAft>
                <a:spcPts val="0"/>
              </a:spcAft>
              <a:defRPr/>
            </a:pPr>
            <a:r>
              <a:rPr lang="zh-CN" altLang="en-US" sz="2800" b="1" dirty="0">
                <a:effectLst>
                  <a:outerShdw blurRad="38100" dist="38100" dir="2700000" algn="tl">
                    <a:srgbClr val="000000"/>
                  </a:outerShdw>
                </a:effectLst>
                <a:latin typeface="+mn-lt"/>
                <a:ea typeface="华文楷体" panose="02010600040101010101" charset="-122"/>
              </a:rPr>
              <a:t>分析</a:t>
            </a:r>
          </a:p>
          <a:p>
            <a:pPr algn="ctr" fontAlgn="auto">
              <a:spcBef>
                <a:spcPts val="0"/>
              </a:spcBef>
              <a:spcAft>
                <a:spcPts val="0"/>
              </a:spcAft>
              <a:defRPr/>
            </a:pPr>
            <a:r>
              <a:rPr lang="zh-CN" altLang="en-US" sz="2800" b="1" dirty="0">
                <a:effectLst>
                  <a:outerShdw blurRad="38100" dist="38100" dir="2700000" algn="tl">
                    <a:srgbClr val="000000"/>
                  </a:outerShdw>
                </a:effectLst>
                <a:latin typeface="+mn-lt"/>
                <a:ea typeface="华文楷体" panose="02010600040101010101" charset="-122"/>
              </a:rPr>
              <a:t>资料</a:t>
            </a:r>
          </a:p>
        </p:txBody>
      </p:sp>
      <p:sp>
        <p:nvSpPr>
          <p:cNvPr id="13" name="AutoShape 6"/>
          <p:cNvSpPr>
            <a:spLocks noChangeArrowheads="1"/>
          </p:cNvSpPr>
          <p:nvPr/>
        </p:nvSpPr>
        <p:spPr bwMode="auto">
          <a:xfrm>
            <a:off x="1177290" y="2198370"/>
            <a:ext cx="1681480" cy="3770630"/>
          </a:xfrm>
          <a:prstGeom prst="homePlate">
            <a:avLst>
              <a:gd name="adj" fmla="val 11796"/>
            </a:avLst>
          </a:prstGeom>
          <a:gradFill rotWithShape="0">
            <a:gsLst>
              <a:gs pos="0">
                <a:srgbClr val="CC00CC"/>
              </a:gs>
              <a:gs pos="100000">
                <a:srgbClr val="CC00CC">
                  <a:gamma/>
                  <a:shade val="46275"/>
                  <a:invGamma/>
                </a:srgbClr>
              </a:gs>
            </a:gsLst>
            <a:lin ang="5400000" scaled="1"/>
          </a:gradFill>
          <a:ln w="6350">
            <a:noFill/>
            <a:miter lim="800000"/>
          </a:ln>
          <a:effectLst>
            <a:outerShdw dist="107763" dir="2700000" algn="ctr" rotWithShape="0">
              <a:srgbClr val="000000">
                <a:alpha val="50000"/>
              </a:srgbClr>
            </a:outerShdw>
          </a:effectLst>
        </p:spPr>
        <p:txBody>
          <a:bodyPr wrap="none" lIns="0" tIns="0" rIns="0" bIns="0" anchor="ctr"/>
          <a:lstStyle/>
          <a:p>
            <a:pPr algn="ctr" fontAlgn="auto">
              <a:spcBef>
                <a:spcPts val="0"/>
              </a:spcBef>
              <a:spcAft>
                <a:spcPts val="0"/>
              </a:spcAft>
              <a:defRPr/>
            </a:pPr>
            <a:r>
              <a:rPr lang="zh-CN" altLang="en-US" sz="2800" b="1" dirty="0">
                <a:effectLst>
                  <a:outerShdw blurRad="38100" dist="38100" dir="2700000" algn="tl">
                    <a:srgbClr val="000000"/>
                  </a:outerShdw>
                </a:effectLst>
                <a:latin typeface="+mn-lt"/>
                <a:ea typeface="华文楷体" panose="02010600040101010101" charset="-122"/>
              </a:rPr>
              <a:t>明确</a:t>
            </a:r>
          </a:p>
          <a:p>
            <a:pPr algn="ctr" fontAlgn="auto">
              <a:spcBef>
                <a:spcPts val="0"/>
              </a:spcBef>
              <a:spcAft>
                <a:spcPts val="0"/>
              </a:spcAft>
              <a:defRPr/>
            </a:pPr>
            <a:r>
              <a:rPr lang="zh-CN" altLang="en-US" sz="2800" b="1" dirty="0">
                <a:effectLst>
                  <a:outerShdw blurRad="38100" dist="38100" dir="2700000" algn="tl">
                    <a:srgbClr val="000000"/>
                  </a:outerShdw>
                </a:effectLst>
                <a:latin typeface="+mn-lt"/>
                <a:ea typeface="华文楷体" panose="02010600040101010101" charset="-122"/>
              </a:rPr>
              <a:t>分析</a:t>
            </a:r>
          </a:p>
          <a:p>
            <a:pPr algn="ctr" fontAlgn="auto">
              <a:spcBef>
                <a:spcPts val="0"/>
              </a:spcBef>
              <a:spcAft>
                <a:spcPts val="0"/>
              </a:spcAft>
              <a:defRPr/>
            </a:pPr>
            <a:r>
              <a:rPr lang="zh-CN" altLang="en-US" sz="2800" b="1" dirty="0">
                <a:effectLst>
                  <a:outerShdw blurRad="38100" dist="38100" dir="2700000" algn="tl">
                    <a:srgbClr val="000000"/>
                  </a:outerShdw>
                </a:effectLst>
                <a:latin typeface="+mn-lt"/>
                <a:ea typeface="华文楷体" panose="02010600040101010101" charset="-122"/>
              </a:rPr>
              <a:t>目标</a:t>
            </a:r>
          </a:p>
        </p:txBody>
      </p:sp>
      <p:sp>
        <p:nvSpPr>
          <p:cNvPr id="15" name="AutoShape 7"/>
          <p:cNvSpPr>
            <a:spLocks noChangeArrowheads="1"/>
          </p:cNvSpPr>
          <p:nvPr/>
        </p:nvSpPr>
        <p:spPr bwMode="auto">
          <a:xfrm>
            <a:off x="4982845" y="2147570"/>
            <a:ext cx="1954530" cy="3770630"/>
          </a:xfrm>
          <a:prstGeom prst="chevron">
            <a:avLst>
              <a:gd name="adj" fmla="val 11468"/>
            </a:avLst>
          </a:prstGeom>
          <a:gradFill rotWithShape="0">
            <a:gsLst>
              <a:gs pos="0">
                <a:srgbClr val="CC00CC"/>
              </a:gs>
              <a:gs pos="100000">
                <a:srgbClr val="CC00CC">
                  <a:gamma/>
                  <a:shade val="46275"/>
                  <a:invGamma/>
                </a:srgbClr>
              </a:gs>
            </a:gsLst>
            <a:lin ang="5400000" scaled="1"/>
          </a:gradFill>
          <a:ln w="6350">
            <a:noFill/>
            <a:miter lim="800000"/>
          </a:ln>
          <a:effectLst>
            <a:outerShdw dist="107763" dir="2700000" algn="ctr" rotWithShape="0">
              <a:srgbClr val="000000">
                <a:alpha val="50000"/>
              </a:srgbClr>
            </a:outerShdw>
          </a:effectLst>
        </p:spPr>
        <p:txBody>
          <a:bodyPr wrap="none" lIns="0" tIns="0" rIns="0" bIns="0" anchor="ctr"/>
          <a:lstStyle/>
          <a:p>
            <a:pPr algn="ctr" fontAlgn="auto">
              <a:spcBef>
                <a:spcPts val="0"/>
              </a:spcBef>
              <a:spcAft>
                <a:spcPts val="0"/>
              </a:spcAft>
              <a:defRPr/>
            </a:pPr>
            <a:r>
              <a:rPr lang="zh-CN" altLang="en-US" sz="2800" b="1" dirty="0">
                <a:effectLst>
                  <a:outerShdw blurRad="38100" dist="38100" dir="2700000" algn="tl">
                    <a:srgbClr val="000000"/>
                  </a:outerShdw>
                </a:effectLst>
                <a:latin typeface="+mn-lt"/>
                <a:ea typeface="华文楷体" panose="02010600040101010101" charset="-122"/>
              </a:rPr>
              <a:t>收集</a:t>
            </a:r>
          </a:p>
          <a:p>
            <a:pPr algn="ctr" fontAlgn="auto">
              <a:spcBef>
                <a:spcPts val="0"/>
              </a:spcBef>
              <a:spcAft>
                <a:spcPts val="0"/>
              </a:spcAft>
              <a:defRPr/>
            </a:pPr>
            <a:r>
              <a:rPr lang="zh-CN" altLang="en-US" sz="2800" b="1" dirty="0">
                <a:effectLst>
                  <a:outerShdw blurRad="38100" dist="38100" dir="2700000" algn="tl">
                    <a:srgbClr val="000000"/>
                  </a:outerShdw>
                </a:effectLst>
                <a:latin typeface="+mn-lt"/>
                <a:ea typeface="华文楷体" panose="02010600040101010101" charset="-122"/>
              </a:rPr>
              <a:t>资料</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5606883" y="2195728"/>
            <a:ext cx="493159" cy="369332"/>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1</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12" name="矩形 11"/>
          <p:cNvSpPr/>
          <p:nvPr/>
        </p:nvSpPr>
        <p:spPr>
          <a:xfrm>
            <a:off x="147348" y="2040158"/>
            <a:ext cx="581352" cy="33655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模板下载：</a:t>
            </a:r>
            <a:r>
              <a:rPr kumimoji="0" lang="en-US" altLang="zh-CN" sz="100" b="0" i="0" u="none" strike="noStrike" kern="0" cap="none" spc="0" normalizeH="0" baseline="0" noProof="0" dirty="0">
                <a:ln>
                  <a:noFill/>
                </a:ln>
                <a:solidFill>
                  <a:sysClr val="window" lastClr="FFFFFF"/>
                </a:solidFill>
                <a:effectLst/>
                <a:uLnTx/>
                <a:uFillTx/>
              </a:rPr>
              <a:t>www.1ppt.com/moban/     </a:t>
            </a:r>
            <a:r>
              <a:rPr kumimoji="0" lang="zh-CN" altLang="en-US" sz="100" b="0" i="0" u="none" strike="noStrike" kern="0" cap="none" spc="0" normalizeH="0" baseline="0" noProof="0" dirty="0">
                <a:ln>
                  <a:noFill/>
                </a:ln>
                <a:solidFill>
                  <a:sysClr val="window" lastClr="FFFFFF"/>
                </a:solidFill>
                <a:effectLst/>
                <a:uLnTx/>
                <a:uFillTx/>
              </a:rPr>
              <a:t>行业</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节日</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模板：</a:t>
            </a:r>
            <a:r>
              <a:rPr kumimoji="0" lang="en-US" altLang="zh-CN" sz="100" b="0" i="0" u="none" strike="noStrike" kern="0" cap="none" spc="0" normalizeH="0" baseline="0" noProof="0" dirty="0">
                <a:ln>
                  <a:noFill/>
                </a:ln>
                <a:solidFill>
                  <a:sysClr val="window" lastClr="FFFFFF"/>
                </a:solidFill>
                <a:effectLst/>
                <a:uLnTx/>
                <a:uFillTx/>
              </a:rPr>
              <a:t>www.1ppt.com/jieri/           PPT</a:t>
            </a:r>
            <a:r>
              <a:rPr kumimoji="0" lang="zh-CN" altLang="en-US" sz="100" b="0" i="0" u="none" strike="noStrike" kern="0" cap="none" spc="0" normalizeH="0" baseline="0" noProof="0" dirty="0">
                <a:ln>
                  <a:noFill/>
                </a:ln>
                <a:solidFill>
                  <a:sysClr val="window" lastClr="FFFFFF"/>
                </a:solidFill>
                <a:effectLst/>
                <a:uLnTx/>
                <a:uFillTx/>
              </a:rPr>
              <a:t>素材下载：</a:t>
            </a:r>
            <a:r>
              <a:rPr kumimoji="0" lang="en-US" altLang="zh-CN" sz="100" b="0" i="0" u="none" strike="noStrike" kern="0" cap="none" spc="0" normalizeH="0" baseline="0" noProof="0" dirty="0">
                <a:ln>
                  <a:noFill/>
                </a:ln>
                <a:solidFill>
                  <a:sysClr val="window" lastClr="FFFFFF"/>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背景图片：</a:t>
            </a:r>
            <a:r>
              <a:rPr kumimoji="0" lang="en-US" altLang="zh-CN" sz="100" b="0" i="0" u="none" strike="noStrike" kern="0" cap="none" spc="0" normalizeH="0" baseline="0" noProof="0" dirty="0">
                <a:ln>
                  <a:noFill/>
                </a:ln>
                <a:solidFill>
                  <a:sysClr val="window" lastClr="FFFFFF"/>
                </a:solidFill>
                <a:effectLst/>
                <a:uLnTx/>
                <a:uFillTx/>
              </a:rPr>
              <a:t>www.1ppt.com/beijing/      PPT</a:t>
            </a:r>
            <a:r>
              <a:rPr kumimoji="0" lang="zh-CN" altLang="en-US" sz="100" b="0" i="0" u="none" strike="noStrike" kern="0" cap="none" spc="0" normalizeH="0" baseline="0" noProof="0" dirty="0">
                <a:ln>
                  <a:noFill/>
                </a:ln>
                <a:solidFill>
                  <a:sysClr val="window" lastClr="FFFFFF"/>
                </a:solidFill>
                <a:effectLst/>
                <a:uLnTx/>
                <a:uFillTx/>
              </a:rPr>
              <a:t>图表下载：</a:t>
            </a:r>
            <a:r>
              <a:rPr kumimoji="0" lang="en-US" altLang="zh-CN" sz="100" b="0" i="0" u="none" strike="noStrike" kern="0" cap="none" spc="0" normalizeH="0" baseline="0" noProof="0" dirty="0">
                <a:ln>
                  <a:noFill/>
                </a:ln>
                <a:solidFill>
                  <a:sysClr val="window" lastClr="FFFFFF"/>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优秀</a:t>
            </a:r>
            <a:r>
              <a:rPr kumimoji="0" lang="en-US" altLang="zh-CN" sz="100" b="0" i="0" u="none" strike="noStrike" kern="0" cap="none" spc="0" normalizeH="0" baseline="0" noProof="0" dirty="0">
                <a:ln>
                  <a:noFill/>
                </a:ln>
                <a:solidFill>
                  <a:sysClr val="window" lastClr="FFFFFF"/>
                </a:solidFill>
                <a:effectLst/>
                <a:uLnTx/>
                <a:uFillTx/>
              </a:rPr>
              <a:t>PPT</a:t>
            </a:r>
            <a:r>
              <a:rPr kumimoji="0" lang="zh-CN" altLang="en-US" sz="100" b="0" i="0" u="none" strike="noStrike" kern="0" cap="none" spc="0" normalizeH="0" baseline="0" noProof="0" dirty="0">
                <a:ln>
                  <a:noFill/>
                </a:ln>
                <a:solidFill>
                  <a:sysClr val="window" lastClr="FFFFFF"/>
                </a:solidFill>
                <a:effectLst/>
                <a:uLnTx/>
                <a:uFillTx/>
              </a:rPr>
              <a:t>下载：</a:t>
            </a:r>
            <a:r>
              <a:rPr kumimoji="0" lang="en-US" altLang="zh-CN" sz="100" b="0" i="0" u="none" strike="noStrike" kern="0" cap="none" spc="0" normalizeH="0" baseline="0" noProof="0" dirty="0">
                <a:ln>
                  <a:noFill/>
                </a:ln>
                <a:solidFill>
                  <a:sysClr val="window" lastClr="FFFFFF"/>
                </a:solidFill>
                <a:effectLst/>
                <a:uLnTx/>
                <a:uFillTx/>
              </a:rPr>
              <a:t>www.1ppt.com/xiazai/        PPT</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Word</a:t>
            </a:r>
            <a:r>
              <a:rPr kumimoji="0" lang="zh-CN" altLang="en-US" sz="100" b="0" i="0" u="none" strike="noStrike" kern="0" cap="none" spc="0" normalizeH="0" baseline="0" noProof="0" dirty="0">
                <a:ln>
                  <a:noFill/>
                </a:ln>
                <a:solidFill>
                  <a:sysClr val="window" lastClr="FFFFFF"/>
                </a:solidFill>
                <a:effectLst/>
                <a:uLnTx/>
                <a:uFillTx/>
              </a:rPr>
              <a:t>教程： </a:t>
            </a:r>
            <a:r>
              <a:rPr kumimoji="0" lang="en-US" altLang="zh-CN" sz="100" b="0" i="0" u="none" strike="noStrike" kern="0" cap="none" spc="0" normalizeH="0" baseline="0" noProof="0" dirty="0">
                <a:ln>
                  <a:noFill/>
                </a:ln>
                <a:solidFill>
                  <a:sysClr val="window" lastClr="FFFFFF"/>
                </a:solidFill>
                <a:effectLst/>
                <a:uLnTx/>
                <a:uFillTx/>
              </a:rPr>
              <a:t>www.1ppt.com/word/              Excel</a:t>
            </a:r>
            <a:r>
              <a:rPr kumimoji="0" lang="zh-CN" altLang="en-US" sz="100" b="0" i="0" u="none" strike="noStrike" kern="0" cap="none" spc="0" normalizeH="0" baseline="0" noProof="0" dirty="0">
                <a:ln>
                  <a:noFill/>
                </a:ln>
                <a:solidFill>
                  <a:sysClr val="window" lastClr="FFFFFF"/>
                </a:solidFill>
                <a:effectLst/>
                <a:uLnTx/>
                <a:uFillTx/>
              </a:rPr>
              <a:t>教程：</a:t>
            </a:r>
            <a:r>
              <a:rPr kumimoji="0" lang="en-US" altLang="zh-CN" sz="100" b="0" i="0" u="none" strike="noStrike" kern="0" cap="none" spc="0" normalizeH="0" baseline="0" noProof="0" dirty="0">
                <a:ln>
                  <a:noFill/>
                </a:ln>
                <a:solidFill>
                  <a:sysClr val="window" lastClr="FFFFFF"/>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资料下载：</a:t>
            </a:r>
            <a:r>
              <a:rPr kumimoji="0" lang="en-US" altLang="zh-CN" sz="100" b="0" i="0" u="none" strike="noStrike" kern="0" cap="none" spc="0" normalizeH="0" baseline="0" noProof="0" dirty="0">
                <a:ln>
                  <a:noFill/>
                </a:ln>
                <a:solidFill>
                  <a:sysClr val="window" lastClr="FFFFFF"/>
                </a:solidFill>
                <a:effectLst/>
                <a:uLnTx/>
                <a:uFillTx/>
              </a:rPr>
              <a:t>www.1ppt.com/ziliao/                PPT</a:t>
            </a:r>
            <a:r>
              <a:rPr kumimoji="0" lang="zh-CN" altLang="en-US" sz="100" b="0" i="0" u="none" strike="noStrike" kern="0" cap="none" spc="0" normalizeH="0" baseline="0" noProof="0" dirty="0">
                <a:ln>
                  <a:noFill/>
                </a:ln>
                <a:solidFill>
                  <a:sysClr val="window" lastClr="FFFFFF"/>
                </a:solidFill>
                <a:effectLst/>
                <a:uLnTx/>
                <a:uFillTx/>
              </a:rPr>
              <a:t>课件下载：</a:t>
            </a:r>
            <a:r>
              <a:rPr kumimoji="0" lang="en-US" altLang="zh-CN" sz="100" b="0" i="0" u="none" strike="noStrike" kern="0" cap="none" spc="0" normalizeH="0" baseline="0" noProof="0" dirty="0">
                <a:ln>
                  <a:noFill/>
                </a:ln>
                <a:solidFill>
                  <a:sysClr val="window" lastClr="FFFFFF"/>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范文下载：</a:t>
            </a:r>
            <a:r>
              <a:rPr kumimoji="0" lang="en-US" altLang="zh-CN" sz="100" b="0" i="0" u="none" strike="noStrike" kern="0" cap="none" spc="0" normalizeH="0" baseline="0" noProof="0" dirty="0">
                <a:ln>
                  <a:noFill/>
                </a:ln>
                <a:solidFill>
                  <a:sysClr val="window" lastClr="FFFFFF"/>
                </a:solidFill>
                <a:effectLst/>
                <a:uLnTx/>
                <a:uFillTx/>
              </a:rPr>
              <a:t>www.1ppt.com/fanwen/             </a:t>
            </a:r>
            <a:r>
              <a:rPr kumimoji="0" lang="zh-CN" altLang="en-US" sz="100" b="0" i="0" u="none" strike="noStrike" kern="0" cap="none" spc="0" normalizeH="0" baseline="0" noProof="0" dirty="0">
                <a:ln>
                  <a:noFill/>
                </a:ln>
                <a:solidFill>
                  <a:sysClr val="window" lastClr="FFFFFF"/>
                </a:solidFill>
                <a:effectLst/>
                <a:uLnTx/>
                <a:uFillTx/>
              </a:rPr>
              <a:t>试卷下载：</a:t>
            </a:r>
            <a:r>
              <a:rPr kumimoji="0" lang="en-US" altLang="zh-CN" sz="100" b="0" i="0" u="none" strike="noStrike" kern="0" cap="none" spc="0" normalizeH="0" baseline="0" noProof="0" dirty="0">
                <a:ln>
                  <a:noFill/>
                </a:ln>
                <a:solidFill>
                  <a:sysClr val="window" lastClr="FFFFFF"/>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defRPr/>
            </a:pPr>
            <a:r>
              <a:rPr kumimoji="0" lang="zh-CN" altLang="en-US" sz="100" b="0" i="0" u="none" strike="noStrike" kern="0" cap="none" spc="0" normalizeH="0" baseline="0" noProof="0" dirty="0">
                <a:ln>
                  <a:noFill/>
                </a:ln>
                <a:solidFill>
                  <a:sysClr val="window" lastClr="FFFFFF"/>
                </a:solidFill>
                <a:effectLst/>
                <a:uLnTx/>
                <a:uFillTx/>
              </a:rPr>
              <a:t>教案下载：</a:t>
            </a:r>
            <a:r>
              <a:rPr kumimoji="0" lang="en-US" altLang="zh-CN" sz="100" b="0" i="0" u="none" strike="noStrike" kern="0" cap="none" spc="0" normalizeH="0" baseline="0" noProof="0" dirty="0">
                <a:ln>
                  <a:noFill/>
                </a:ln>
                <a:solidFill>
                  <a:sysClr val="window" lastClr="FFFFFF"/>
                </a:solidFill>
                <a:effectLst/>
                <a:uLnTx/>
                <a:uFillTx/>
              </a:rPr>
              <a:t>www.1ppt.com/jiaoan/        PPT</a:t>
            </a:r>
            <a:r>
              <a:rPr kumimoji="0" lang="zh-CN" altLang="en-US" sz="100" b="0" i="0" u="none" strike="noStrike" kern="0" cap="none" spc="0" normalizeH="0" baseline="0" noProof="0" dirty="0">
                <a:ln>
                  <a:noFill/>
                </a:ln>
                <a:solidFill>
                  <a:sysClr val="window" lastClr="FFFFFF"/>
                </a:solidFill>
                <a:effectLst/>
                <a:uLnTx/>
                <a:uFillTx/>
              </a:rPr>
              <a:t>论坛：</a:t>
            </a:r>
            <a:r>
              <a:rPr kumimoji="0" lang="en-US" altLang="zh-CN" sz="100" b="0" i="0" u="none" strike="noStrike" kern="0" cap="none" spc="0" normalizeH="0" baseline="0" noProof="0" dirty="0">
                <a:ln>
                  <a:noFill/>
                </a:ln>
                <a:solidFill>
                  <a:sysClr val="window" lastClr="FFFFFF"/>
                </a:solidFill>
                <a:effectLst/>
                <a:uLnTx/>
                <a:uFillTx/>
              </a:rPr>
              <a:t>www.1ppt.cn</a:t>
            </a:r>
          </a:p>
          <a:p>
            <a:pPr marL="0" marR="0" lvl="0" indent="0" defTabSz="914400" eaLnBrk="1" fontAlgn="auto" latinLnBrk="0" hangingPunct="1">
              <a:lnSpc>
                <a:spcPct val="100000"/>
              </a:lnSpc>
              <a:spcBef>
                <a:spcPts val="0"/>
              </a:spcBef>
              <a:spcAft>
                <a:spcPts val="0"/>
              </a:spcAft>
              <a:buClrTx/>
              <a:buSzTx/>
              <a:buFontTx/>
              <a:buNone/>
              <a:defRPr/>
            </a:pPr>
            <a:r>
              <a:rPr kumimoji="0" lang="en-US" altLang="zh-CN" sz="100" b="0" i="0" u="none" strike="noStrike" kern="0" cap="none" spc="0" normalizeH="0" baseline="0" noProof="0" dirty="0">
                <a:ln>
                  <a:noFill/>
                </a:ln>
                <a:solidFill>
                  <a:sysClr val="window" lastClr="FFFFFF"/>
                </a:solidFill>
                <a:effectLst/>
                <a:uLnTx/>
                <a:uFillTx/>
              </a:rPr>
              <a:t> </a:t>
            </a:r>
            <a:endParaRPr kumimoji="0" lang="zh-CN" altLang="en-US" sz="100" b="0" i="0" u="none" strike="noStrike" kern="0" cap="none" spc="0" normalizeH="0" baseline="0" noProof="0" dirty="0">
              <a:ln>
                <a:noFill/>
              </a:ln>
              <a:solidFill>
                <a:sysClr val="window" lastClr="FFFFFF"/>
              </a:solidFill>
              <a:effectLst/>
              <a:uLnTx/>
              <a:uFillTx/>
            </a:endParaRPr>
          </a:p>
        </p:txBody>
      </p:sp>
      <p:sp>
        <p:nvSpPr>
          <p:cNvPr id="47" name="任意多边形: 形状 46"/>
          <p:cNvSpPr/>
          <p:nvPr/>
        </p:nvSpPr>
        <p:spPr>
          <a:xfrm>
            <a:off x="0" y="0"/>
            <a:ext cx="3906982" cy="6858000"/>
          </a:xfrm>
          <a:custGeom>
            <a:avLst/>
            <a:gdLst>
              <a:gd name="connsiteX0" fmla="*/ 0 w 4193309"/>
              <a:gd name="connsiteY0" fmla="*/ 0 h 6858000"/>
              <a:gd name="connsiteX1" fmla="*/ 4193309 w 4193309"/>
              <a:gd name="connsiteY1" fmla="*/ 0 h 6858000"/>
              <a:gd name="connsiteX2" fmla="*/ 4193309 w 4193309"/>
              <a:gd name="connsiteY2" fmla="*/ 2305501 h 6858000"/>
              <a:gd name="connsiteX3" fmla="*/ 4151276 w 4193309"/>
              <a:gd name="connsiteY3" fmla="*/ 2303378 h 6858000"/>
              <a:gd name="connsiteX4" fmla="*/ 3025654 w 4193309"/>
              <a:gd name="connsiteY4" fmla="*/ 3429000 h 6858000"/>
              <a:gd name="connsiteX5" fmla="*/ 4151276 w 4193309"/>
              <a:gd name="connsiteY5" fmla="*/ 4554622 h 6858000"/>
              <a:gd name="connsiteX6" fmla="*/ 4193309 w 4193309"/>
              <a:gd name="connsiteY6" fmla="*/ 4552500 h 6858000"/>
              <a:gd name="connsiteX7" fmla="*/ 4193309 w 4193309"/>
              <a:gd name="connsiteY7" fmla="*/ 6858000 h 6858000"/>
              <a:gd name="connsiteX8" fmla="*/ 0 w 4193309"/>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3309" h="6858000">
                <a:moveTo>
                  <a:pt x="0" y="0"/>
                </a:moveTo>
                <a:lnTo>
                  <a:pt x="4193309" y="0"/>
                </a:lnTo>
                <a:lnTo>
                  <a:pt x="4193309" y="2305501"/>
                </a:lnTo>
                <a:lnTo>
                  <a:pt x="4151276" y="2303378"/>
                </a:lnTo>
                <a:cubicBezTo>
                  <a:pt x="3529612" y="2303378"/>
                  <a:pt x="3025654" y="2807336"/>
                  <a:pt x="3025654" y="3429000"/>
                </a:cubicBezTo>
                <a:cubicBezTo>
                  <a:pt x="3025654" y="4050664"/>
                  <a:pt x="3529612" y="4554622"/>
                  <a:pt x="4151276" y="4554622"/>
                </a:cubicBezTo>
                <a:lnTo>
                  <a:pt x="4193309" y="4552500"/>
                </a:lnTo>
                <a:lnTo>
                  <a:pt x="4193309" y="6858000"/>
                </a:lnTo>
                <a:lnTo>
                  <a:pt x="0" y="6858000"/>
                </a:lnTo>
                <a:close/>
              </a:path>
            </a:pathLst>
          </a:custGeom>
          <a:solidFill>
            <a:srgbClr val="62205D"/>
          </a:solidFill>
          <a:ln>
            <a:solidFill>
              <a:srgbClr val="6A0160"/>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sz="1350" dirty="0"/>
          </a:p>
        </p:txBody>
      </p:sp>
      <p:sp>
        <p:nvSpPr>
          <p:cNvPr id="14" name="文本框 13"/>
          <p:cNvSpPr txBox="1"/>
          <p:nvPr/>
        </p:nvSpPr>
        <p:spPr>
          <a:xfrm>
            <a:off x="2665248" y="3036585"/>
            <a:ext cx="1740141" cy="784830"/>
          </a:xfrm>
          <a:prstGeom prst="rect">
            <a:avLst/>
          </a:prstGeom>
          <a:noFill/>
        </p:spPr>
        <p:txBody>
          <a:bodyPr wrap="square" rtlCol="0">
            <a:spAutoFit/>
          </a:bodyPr>
          <a:lstStyle/>
          <a:p>
            <a:pPr algn="r"/>
            <a:r>
              <a:rPr lang="en-US" altLang="zh-CN" sz="4500" b="1" dirty="0">
                <a:solidFill>
                  <a:schemeClr val="bg1"/>
                </a:solidFill>
                <a:effectLst/>
                <a:latin typeface="微软雅黑" panose="020B0503020204020204" pitchFamily="34" charset="-122"/>
                <a:ea typeface="微软雅黑" panose="020B0503020204020204" pitchFamily="34" charset="-122"/>
              </a:rPr>
              <a:t>1</a:t>
            </a:r>
            <a:endParaRPr lang="zh-CN" altLang="en-US" sz="4500" b="1" dirty="0">
              <a:solidFill>
                <a:schemeClr val="bg1"/>
              </a:solidFill>
              <a:effectLst/>
              <a:latin typeface="微软雅黑" panose="020B0503020204020204" pitchFamily="34" charset="-122"/>
              <a:ea typeface="微软雅黑" panose="020B0503020204020204" pitchFamily="34" charset="-122"/>
            </a:endParaRPr>
          </a:p>
        </p:txBody>
      </p:sp>
      <p:sp>
        <p:nvSpPr>
          <p:cNvPr id="48" name="文本框 47"/>
          <p:cNvSpPr txBox="1"/>
          <p:nvPr/>
        </p:nvSpPr>
        <p:spPr>
          <a:xfrm>
            <a:off x="5634990" y="2546985"/>
            <a:ext cx="299085" cy="368300"/>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2</a:t>
            </a:r>
            <a:endParaRPr lang="zh-CN" altLang="en-US" dirty="0">
              <a:solidFill>
                <a:schemeClr val="bg1"/>
              </a:solidFill>
              <a:latin typeface="微软雅黑" panose="020B0503020204020204" pitchFamily="34" charset="-122"/>
              <a:ea typeface="微软雅黑" panose="020B0503020204020204" pitchFamily="34" charset="-122"/>
            </a:endParaRPr>
          </a:p>
        </p:txBody>
      </p:sp>
      <p:sp>
        <p:nvSpPr>
          <p:cNvPr id="61" name="文本框 60"/>
          <p:cNvSpPr txBox="1"/>
          <p:nvPr/>
        </p:nvSpPr>
        <p:spPr>
          <a:xfrm>
            <a:off x="5619944" y="3908257"/>
            <a:ext cx="493159" cy="369332"/>
          </a:xfrm>
          <a:prstGeom prst="rect">
            <a:avLst/>
          </a:prstGeom>
          <a:noFill/>
        </p:spPr>
        <p:txBody>
          <a:bodyPr wrap="square" rtlCol="0">
            <a:spAutoFit/>
          </a:bodyPr>
          <a:lstStyle/>
          <a:p>
            <a:r>
              <a:rPr lang="en-US" altLang="zh-CN" dirty="0">
                <a:solidFill>
                  <a:schemeClr val="bg1"/>
                </a:solidFill>
                <a:latin typeface="微软雅黑" panose="020B0503020204020204" pitchFamily="34" charset="-122"/>
                <a:ea typeface="微软雅黑" panose="020B0503020204020204" pitchFamily="34" charset="-122"/>
              </a:rPr>
              <a:t>3</a:t>
            </a:r>
            <a:endParaRPr lang="zh-CN" altLang="en-US" dirty="0">
              <a:solidFill>
                <a:schemeClr val="bg1"/>
              </a:solidFill>
              <a:latin typeface="微软雅黑" panose="020B0503020204020204" pitchFamily="34" charset="-122"/>
              <a:ea typeface="微软雅黑" panose="020B0503020204020204" pitchFamily="34" charset="-122"/>
            </a:endParaRPr>
          </a:p>
        </p:txBody>
      </p:sp>
      <p:pic>
        <p:nvPicPr>
          <p:cNvPr id="20" name="图片 19"/>
          <p:cNvPicPr>
            <a:picLocks noChangeAspect="1"/>
          </p:cNvPicPr>
          <p:nvPr/>
        </p:nvPicPr>
        <p:blipFill rotWithShape="1">
          <a:blip r:embed="rId2" cstate="print">
            <a:extLst>
              <a:ext uri="{28A0092B-C50C-407E-A947-70E740481C1C}">
                <a14:useLocalDpi xmlns:a14="http://schemas.microsoft.com/office/drawing/2010/main" val="0"/>
              </a:ext>
            </a:extLst>
          </a:blip>
          <a:srcRect l="20909" t="16678" r="5909" b="21508"/>
          <a:stretch>
            <a:fillRect/>
          </a:stretch>
        </p:blipFill>
        <p:spPr>
          <a:xfrm>
            <a:off x="10132291" y="105997"/>
            <a:ext cx="1865745" cy="618053"/>
          </a:xfrm>
          <a:prstGeom prst="rect">
            <a:avLst/>
          </a:prstGeom>
        </p:spPr>
      </p:pic>
      <p:pic>
        <p:nvPicPr>
          <p:cNvPr id="11" name="图片 1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89016" y="2478538"/>
            <a:ext cx="2134340" cy="1681349"/>
          </a:xfrm>
          <a:prstGeom prst="rect">
            <a:avLst/>
          </a:prstGeom>
        </p:spPr>
      </p:pic>
      <p:sp>
        <p:nvSpPr>
          <p:cNvPr id="2" name="文本框 1"/>
          <p:cNvSpPr txBox="1"/>
          <p:nvPr/>
        </p:nvSpPr>
        <p:spPr>
          <a:xfrm>
            <a:off x="6337179" y="2195654"/>
            <a:ext cx="3954780" cy="2306955"/>
          </a:xfrm>
          <a:prstGeom prst="rect">
            <a:avLst/>
          </a:prstGeom>
          <a:noFill/>
        </p:spPr>
        <p:txBody>
          <a:bodyPr wrap="none" rtlCol="0">
            <a:spAutoFit/>
          </a:bodyPr>
          <a:lstStyle/>
          <a:p>
            <a:pPr algn="ctr" fontAlgn="ctr">
              <a:lnSpc>
                <a:spcPct val="150000"/>
              </a:lnSpc>
            </a:pPr>
            <a:r>
              <a:rPr lang="zh-CN" altLang="en-US" sz="3200" b="1" kern="100" spc="100" dirty="0">
                <a:solidFill>
                  <a:srgbClr val="62205D"/>
                </a:solidFill>
                <a:latin typeface="微软雅黑" panose="020B0503020204020204" pitchFamily="34" charset="-122"/>
                <a:ea typeface="微软雅黑" panose="020B0503020204020204" pitchFamily="34" charset="-122"/>
              </a:rPr>
              <a:t>第二节</a:t>
            </a:r>
            <a:r>
              <a:rPr lang="en-US" altLang="zh-CN" sz="3200" b="1" kern="100" spc="100" dirty="0">
                <a:solidFill>
                  <a:srgbClr val="62205D"/>
                </a:solidFill>
                <a:latin typeface="微软雅黑" panose="020B0503020204020204" pitchFamily="34" charset="-122"/>
                <a:ea typeface="微软雅黑" panose="020B0503020204020204" pitchFamily="34" charset="-122"/>
              </a:rPr>
              <a:t> </a:t>
            </a:r>
          </a:p>
          <a:p>
            <a:pPr algn="ctr" fontAlgn="ctr">
              <a:lnSpc>
                <a:spcPct val="150000"/>
              </a:lnSpc>
            </a:pPr>
            <a:r>
              <a:rPr lang="zh-CN" altLang="en-US" sz="3200" b="1" kern="100" spc="100" dirty="0">
                <a:solidFill>
                  <a:srgbClr val="62205D"/>
                </a:solidFill>
                <a:latin typeface="微软雅黑" panose="020B0503020204020204" pitchFamily="34" charset="-122"/>
                <a:ea typeface="微软雅黑" panose="020B0503020204020204" pitchFamily="34" charset="-122"/>
                <a:sym typeface="+mn-ea"/>
              </a:rPr>
              <a:t>财务报表分析的方法</a:t>
            </a:r>
            <a:endParaRPr lang="zh-CN" altLang="en-US" sz="3200" b="1" kern="100" spc="100" dirty="0">
              <a:solidFill>
                <a:srgbClr val="62205D"/>
              </a:solidFill>
              <a:latin typeface="微软雅黑" panose="020B0503020204020204" pitchFamily="34" charset="-122"/>
              <a:ea typeface="微软雅黑" panose="020B0503020204020204" pitchFamily="34" charset="-122"/>
            </a:endParaRPr>
          </a:p>
          <a:p>
            <a:pPr algn="ctr" fontAlgn="ctr">
              <a:lnSpc>
                <a:spcPct val="150000"/>
              </a:lnSpc>
            </a:pPr>
            <a:endParaRPr lang="zh-CN" altLang="en-US" sz="3200" b="1" kern="100" spc="100" dirty="0">
              <a:solidFill>
                <a:srgbClr val="62205D"/>
              </a:solidFill>
              <a:latin typeface="微软雅黑" panose="020B0503020204020204" pitchFamily="34" charset="-122"/>
              <a:ea typeface="微软雅黑" panose="020B0503020204020204" pitchFamily="34" charset="-122"/>
            </a:endParaRPr>
          </a:p>
        </p:txBody>
      </p:sp>
      <p:sp>
        <p:nvSpPr>
          <p:cNvPr id="4" name="灯片编号占位符 3"/>
          <p:cNvSpPr>
            <a:spLocks noGrp="1"/>
          </p:cNvSpPr>
          <p:nvPr>
            <p:ph type="sldNum" sz="quarter" idx="12"/>
          </p:nvPr>
        </p:nvSpPr>
        <p:spPr/>
        <p:txBody>
          <a:bodyPr/>
          <a:lstStyle/>
          <a:p>
            <a:fld id="{C81C7A00-EA56-4E0E-BA65-B9A75A975070}" type="slidenum">
              <a:rPr lang="zh-CN" altLang="en-US" smtClean="0"/>
              <a:t>6</a:t>
            </a:fld>
            <a:endParaRPr lang="zh-CN" altLang="en-US"/>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4375" y="828724"/>
            <a:ext cx="12562838" cy="182598"/>
          </a:xfrm>
          <a:prstGeom prst="rect">
            <a:avLst/>
          </a:prstGeom>
          <a:solidFill>
            <a:srgbClr val="62205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19" name="图片 18"/>
          <p:cNvPicPr>
            <a:picLocks noChangeAspect="1"/>
          </p:cNvPicPr>
          <p:nvPr/>
        </p:nvPicPr>
        <p:blipFill>
          <a:blip r:embed="rId3" cstate="print">
            <a:alphaModFix amt="50000"/>
            <a:extLst>
              <a:ext uri="{28A0092B-C50C-407E-A947-70E740481C1C}">
                <a14:useLocalDpi xmlns:a14="http://schemas.microsoft.com/office/drawing/2010/main" val="0"/>
              </a:ext>
            </a:extLst>
          </a:blip>
          <a:stretch>
            <a:fillRect/>
          </a:stretch>
        </p:blipFill>
        <p:spPr>
          <a:xfrm>
            <a:off x="-530496" y="-42404"/>
            <a:ext cx="1707809" cy="871128"/>
          </a:xfrm>
          <a:prstGeom prst="rect">
            <a:avLst/>
          </a:prstGeom>
        </p:spPr>
      </p:pic>
      <p:pic>
        <p:nvPicPr>
          <p:cNvPr id="33" name="图片 3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10828" y="332041"/>
            <a:ext cx="1522774" cy="484261"/>
          </a:xfrm>
          <a:prstGeom prst="rect">
            <a:avLst/>
          </a:prstGeom>
        </p:spPr>
      </p:pic>
      <p:sp>
        <p:nvSpPr>
          <p:cNvPr id="14" name="文本框 13"/>
          <p:cNvSpPr txBox="1"/>
          <p:nvPr/>
        </p:nvSpPr>
        <p:spPr>
          <a:xfrm>
            <a:off x="303215" y="1125428"/>
            <a:ext cx="11468838" cy="460375"/>
          </a:xfrm>
          <a:prstGeom prst="rect">
            <a:avLst/>
          </a:prstGeom>
          <a:noFill/>
        </p:spPr>
        <p:txBody>
          <a:bodyPr wrap="square" rtlCol="0">
            <a:spAutoFit/>
          </a:bodyPr>
          <a:lstStyle/>
          <a:p>
            <a:r>
              <a:rPr lang="zh-CN" altLang="en-US" sz="2400" b="1" dirty="0">
                <a:solidFill>
                  <a:srgbClr val="62205D"/>
                </a:solidFill>
                <a:latin typeface="微软雅黑" panose="020B0503020204020204" pitchFamily="34" charset="-122"/>
                <a:ea typeface="微软雅黑" panose="020B0503020204020204" pitchFamily="34" charset="-122"/>
              </a:rPr>
              <a:t>二、财务报表分析的方法</a:t>
            </a:r>
          </a:p>
        </p:txBody>
      </p:sp>
      <p:cxnSp>
        <p:nvCxnSpPr>
          <p:cNvPr id="16" name="直接连接符 7"/>
          <p:cNvCxnSpPr/>
          <p:nvPr/>
        </p:nvCxnSpPr>
        <p:spPr>
          <a:xfrm flipV="1">
            <a:off x="330475" y="1574852"/>
            <a:ext cx="11590370" cy="9522"/>
          </a:xfrm>
          <a:prstGeom prst="line">
            <a:avLst/>
          </a:prstGeom>
          <a:ln w="38100">
            <a:solidFill>
              <a:srgbClr val="62205D"/>
            </a:solidFill>
            <a:prstDash val="solid"/>
          </a:ln>
        </p:spPr>
        <p:style>
          <a:lnRef idx="1">
            <a:schemeClr val="accent1"/>
          </a:lnRef>
          <a:fillRef idx="0">
            <a:schemeClr val="accent1"/>
          </a:fillRef>
          <a:effectRef idx="0">
            <a:schemeClr val="accent1"/>
          </a:effectRef>
          <a:fontRef idx="minor">
            <a:schemeClr val="tx1"/>
          </a:fontRef>
        </p:style>
      </p:cxnSp>
      <p:sp>
        <p:nvSpPr>
          <p:cNvPr id="21" name="文本框 9"/>
          <p:cNvSpPr txBox="1"/>
          <p:nvPr/>
        </p:nvSpPr>
        <p:spPr>
          <a:xfrm>
            <a:off x="906043" y="1882450"/>
            <a:ext cx="9887647" cy="4524315"/>
          </a:xfrm>
          <a:prstGeom prst="rect">
            <a:avLst/>
          </a:prstGeom>
          <a:noFill/>
        </p:spPr>
        <p:txBody>
          <a:bodyPr wrap="square" rtlCol="0">
            <a:spAutoFit/>
          </a:bodyPr>
          <a:lstStyle/>
          <a:p>
            <a:pPr marL="342900" indent="-342900" fontAlgn="ctr">
              <a:lnSpc>
                <a:spcPct val="150000"/>
              </a:lnSpc>
              <a:buFont typeface="Wingdings" panose="05000000000000000000" pitchFamily="2" charset="2"/>
              <a:buChar char="n"/>
            </a:pPr>
            <a:r>
              <a:rPr lang="zh-CN" altLang="en-US" sz="2400" kern="100" dirty="0">
                <a:solidFill>
                  <a:srgbClr val="00B0F0"/>
                </a:solidFill>
                <a:latin typeface="微软雅黑" panose="020B0503020204020204" pitchFamily="34" charset="-122"/>
                <a:ea typeface="微软雅黑" panose="020B0503020204020204" pitchFamily="34" charset="-122"/>
              </a:rPr>
              <a:t>思考：</a:t>
            </a:r>
            <a:endParaRPr lang="en-US" altLang="zh-CN" sz="2400" kern="100" dirty="0">
              <a:solidFill>
                <a:srgbClr val="00B0F0"/>
              </a:solidFill>
              <a:latin typeface="微软雅黑" panose="020B0503020204020204" pitchFamily="34" charset="-122"/>
              <a:ea typeface="微软雅黑" panose="020B0503020204020204" pitchFamily="34" charset="-122"/>
            </a:endParaRPr>
          </a:p>
          <a:p>
            <a:pPr marL="342900" indent="-342900" fontAlgn="ctr">
              <a:lnSpc>
                <a:spcPct val="150000"/>
              </a:lnSpc>
              <a:buFont typeface="Wingdings" panose="05000000000000000000" pitchFamily="2" charset="2"/>
              <a:buChar char="n"/>
            </a:pPr>
            <a:r>
              <a:rPr lang="en-US" altLang="zh-CN" sz="2400" kern="100" dirty="0">
                <a:solidFill>
                  <a:srgbClr val="00B0F0"/>
                </a:solidFill>
                <a:latin typeface="微软雅黑" panose="020B0503020204020204" pitchFamily="34" charset="-122"/>
                <a:ea typeface="微软雅黑" panose="020B0503020204020204" pitchFamily="34" charset="-122"/>
              </a:rPr>
              <a:t>1</a:t>
            </a:r>
            <a:r>
              <a:rPr lang="zh-CN" altLang="en-US" sz="2400" kern="100" dirty="0">
                <a:solidFill>
                  <a:srgbClr val="00B0F0"/>
                </a:solidFill>
                <a:latin typeface="微软雅黑" panose="020B0503020204020204" pitchFamily="34" charset="-122"/>
                <a:ea typeface="微软雅黑" panose="020B0503020204020204" pitchFamily="34" charset="-122"/>
              </a:rPr>
              <a:t>、</a:t>
            </a:r>
            <a:r>
              <a:rPr lang="en-US" altLang="zh-CN" sz="2400" kern="100" dirty="0">
                <a:solidFill>
                  <a:srgbClr val="00B0F0"/>
                </a:solidFill>
                <a:latin typeface="微软雅黑" panose="020B0503020204020204" pitchFamily="34" charset="-122"/>
                <a:ea typeface="微软雅黑" panose="020B0503020204020204" pitchFamily="34" charset="-122"/>
              </a:rPr>
              <a:t>A</a:t>
            </a:r>
            <a:r>
              <a:rPr lang="zh-CN" altLang="en-US" sz="2400" kern="100" dirty="0">
                <a:solidFill>
                  <a:srgbClr val="00B0F0"/>
                </a:solidFill>
                <a:latin typeface="微软雅黑" panose="020B0503020204020204" pitchFamily="34" charset="-122"/>
                <a:ea typeface="微软雅黑" panose="020B0503020204020204" pitchFamily="34" charset="-122"/>
              </a:rPr>
              <a:t>公司</a:t>
            </a:r>
            <a:r>
              <a:rPr lang="en-US" altLang="zh-CN" sz="2400" kern="100" dirty="0">
                <a:solidFill>
                  <a:srgbClr val="00B0F0"/>
                </a:solidFill>
                <a:latin typeface="微软雅黑" panose="020B0503020204020204" pitchFamily="34" charset="-122"/>
                <a:ea typeface="微软雅黑" panose="020B0503020204020204" pitchFamily="34" charset="-122"/>
              </a:rPr>
              <a:t>2015</a:t>
            </a:r>
            <a:r>
              <a:rPr lang="zh-CN" altLang="en-US" sz="2400" kern="100" dirty="0">
                <a:solidFill>
                  <a:srgbClr val="00B0F0"/>
                </a:solidFill>
                <a:latin typeface="微软雅黑" panose="020B0503020204020204" pitchFamily="34" charset="-122"/>
                <a:ea typeface="微软雅黑" panose="020B0503020204020204" pitchFamily="34" charset="-122"/>
              </a:rPr>
              <a:t>至</a:t>
            </a:r>
            <a:r>
              <a:rPr lang="en-US" altLang="zh-CN" sz="2400" kern="100" dirty="0">
                <a:solidFill>
                  <a:srgbClr val="00B0F0"/>
                </a:solidFill>
                <a:latin typeface="微软雅黑" panose="020B0503020204020204" pitchFamily="34" charset="-122"/>
                <a:ea typeface="微软雅黑" panose="020B0503020204020204" pitchFamily="34" charset="-122"/>
              </a:rPr>
              <a:t>2020</a:t>
            </a:r>
            <a:r>
              <a:rPr lang="zh-CN" altLang="en-US" sz="2400" kern="100" dirty="0">
                <a:solidFill>
                  <a:srgbClr val="00B0F0"/>
                </a:solidFill>
                <a:latin typeface="微软雅黑" panose="020B0503020204020204" pitchFamily="34" charset="-122"/>
                <a:ea typeface="微软雅黑" panose="020B0503020204020204" pitchFamily="34" charset="-122"/>
              </a:rPr>
              <a:t>年净利润分别为</a:t>
            </a:r>
            <a:r>
              <a:rPr lang="en-US" altLang="zh-CN" sz="2400" kern="100" dirty="0">
                <a:solidFill>
                  <a:srgbClr val="00B0F0"/>
                </a:solidFill>
                <a:latin typeface="微软雅黑" panose="020B0503020204020204" pitchFamily="34" charset="-122"/>
                <a:ea typeface="微软雅黑" panose="020B0503020204020204" pitchFamily="34" charset="-122"/>
              </a:rPr>
              <a:t>1000</a:t>
            </a:r>
            <a:r>
              <a:rPr lang="zh-CN" altLang="en-US" sz="2400" kern="100" dirty="0">
                <a:solidFill>
                  <a:srgbClr val="00B0F0"/>
                </a:solidFill>
                <a:latin typeface="微软雅黑" panose="020B0503020204020204" pitchFamily="34" charset="-122"/>
                <a:ea typeface="微软雅黑" panose="020B0503020204020204" pitchFamily="34" charset="-122"/>
              </a:rPr>
              <a:t>万、</a:t>
            </a:r>
            <a:r>
              <a:rPr lang="en-US" altLang="zh-CN" sz="2400" kern="100" dirty="0">
                <a:solidFill>
                  <a:srgbClr val="00B0F0"/>
                </a:solidFill>
                <a:latin typeface="微软雅黑" panose="020B0503020204020204" pitchFamily="34" charset="-122"/>
                <a:ea typeface="微软雅黑" panose="020B0503020204020204" pitchFamily="34" charset="-122"/>
              </a:rPr>
              <a:t>1200</a:t>
            </a:r>
            <a:r>
              <a:rPr lang="zh-CN" altLang="en-US" sz="2400" kern="100" dirty="0">
                <a:solidFill>
                  <a:srgbClr val="00B0F0"/>
                </a:solidFill>
                <a:latin typeface="微软雅黑" panose="020B0503020204020204" pitchFamily="34" charset="-122"/>
                <a:ea typeface="微软雅黑" panose="020B0503020204020204" pitchFamily="34" charset="-122"/>
              </a:rPr>
              <a:t>万、</a:t>
            </a:r>
            <a:r>
              <a:rPr lang="en-US" altLang="zh-CN" sz="2400" kern="100" dirty="0">
                <a:solidFill>
                  <a:srgbClr val="00B0F0"/>
                </a:solidFill>
                <a:latin typeface="微软雅黑" panose="020B0503020204020204" pitchFamily="34" charset="-122"/>
                <a:ea typeface="微软雅黑" panose="020B0503020204020204" pitchFamily="34" charset="-122"/>
              </a:rPr>
              <a:t>1350</a:t>
            </a:r>
            <a:r>
              <a:rPr lang="zh-CN" altLang="en-US" sz="2400" kern="100" dirty="0">
                <a:solidFill>
                  <a:srgbClr val="00B0F0"/>
                </a:solidFill>
                <a:latin typeface="微软雅黑" panose="020B0503020204020204" pitchFamily="34" charset="-122"/>
                <a:ea typeface="微软雅黑" panose="020B0503020204020204" pitchFamily="34" charset="-122"/>
              </a:rPr>
              <a:t>万、</a:t>
            </a:r>
            <a:r>
              <a:rPr lang="en-US" altLang="zh-CN" sz="2400" kern="100" dirty="0">
                <a:solidFill>
                  <a:srgbClr val="00B0F0"/>
                </a:solidFill>
                <a:latin typeface="微软雅黑" panose="020B0503020204020204" pitchFamily="34" charset="-122"/>
                <a:ea typeface="微软雅黑" panose="020B0503020204020204" pitchFamily="34" charset="-122"/>
              </a:rPr>
              <a:t>1500</a:t>
            </a:r>
            <a:r>
              <a:rPr lang="zh-CN" altLang="en-US" sz="2400" kern="100" dirty="0">
                <a:solidFill>
                  <a:srgbClr val="00B0F0"/>
                </a:solidFill>
                <a:latin typeface="微软雅黑" panose="020B0503020204020204" pitchFamily="34" charset="-122"/>
                <a:ea typeface="微软雅黑" panose="020B0503020204020204" pitchFamily="34" charset="-122"/>
              </a:rPr>
              <a:t>万、</a:t>
            </a:r>
            <a:r>
              <a:rPr lang="en-US" altLang="zh-CN" sz="2400" kern="100" dirty="0">
                <a:solidFill>
                  <a:srgbClr val="00B0F0"/>
                </a:solidFill>
                <a:latin typeface="微软雅黑" panose="020B0503020204020204" pitchFamily="34" charset="-122"/>
                <a:ea typeface="微软雅黑" panose="020B0503020204020204" pitchFamily="34" charset="-122"/>
              </a:rPr>
              <a:t>1550</a:t>
            </a:r>
            <a:r>
              <a:rPr lang="zh-CN" altLang="en-US" sz="2400" kern="100" dirty="0">
                <a:solidFill>
                  <a:srgbClr val="00B0F0"/>
                </a:solidFill>
                <a:latin typeface="微软雅黑" panose="020B0503020204020204" pitchFamily="34" charset="-122"/>
                <a:ea typeface="微软雅黑" panose="020B0503020204020204" pitchFamily="34" charset="-122"/>
              </a:rPr>
              <a:t>万，其同行业类似产品、规模</a:t>
            </a:r>
            <a:r>
              <a:rPr lang="en-US" altLang="zh-CN" sz="2400" kern="100" dirty="0">
                <a:solidFill>
                  <a:srgbClr val="00B0F0"/>
                </a:solidFill>
                <a:latin typeface="微软雅黑" panose="020B0503020204020204" pitchFamily="34" charset="-122"/>
                <a:ea typeface="微软雅黑" panose="020B0503020204020204" pitchFamily="34" charset="-122"/>
              </a:rPr>
              <a:t>B</a:t>
            </a:r>
            <a:r>
              <a:rPr lang="zh-CN" altLang="en-US" sz="2400" kern="100" dirty="0">
                <a:solidFill>
                  <a:srgbClr val="00B0F0"/>
                </a:solidFill>
                <a:latin typeface="微软雅黑" panose="020B0503020204020204" pitchFamily="34" charset="-122"/>
                <a:ea typeface="微软雅黑" panose="020B0503020204020204" pitchFamily="34" charset="-122"/>
              </a:rPr>
              <a:t>公司，同期的净利润分别为</a:t>
            </a:r>
            <a:r>
              <a:rPr lang="en-US" altLang="zh-CN" sz="2400" kern="100" dirty="0">
                <a:solidFill>
                  <a:srgbClr val="00B0F0"/>
                </a:solidFill>
                <a:latin typeface="微软雅黑" panose="020B0503020204020204" pitchFamily="34" charset="-122"/>
                <a:ea typeface="微软雅黑" panose="020B0503020204020204" pitchFamily="34" charset="-122"/>
              </a:rPr>
              <a:t>1200</a:t>
            </a:r>
            <a:r>
              <a:rPr lang="zh-CN" altLang="en-US" sz="2400" kern="100" dirty="0">
                <a:solidFill>
                  <a:srgbClr val="00B0F0"/>
                </a:solidFill>
                <a:latin typeface="微软雅黑" panose="020B0503020204020204" pitchFamily="34" charset="-122"/>
                <a:ea typeface="微软雅黑" panose="020B0503020204020204" pitchFamily="34" charset="-122"/>
              </a:rPr>
              <a:t>万、</a:t>
            </a:r>
            <a:r>
              <a:rPr lang="en-US" altLang="zh-CN" sz="2400" kern="100" dirty="0">
                <a:solidFill>
                  <a:srgbClr val="00B0F0"/>
                </a:solidFill>
                <a:latin typeface="微软雅黑" panose="020B0503020204020204" pitchFamily="34" charset="-122"/>
                <a:ea typeface="微软雅黑" panose="020B0503020204020204" pitchFamily="34" charset="-122"/>
              </a:rPr>
              <a:t>1350</a:t>
            </a:r>
            <a:r>
              <a:rPr lang="zh-CN" altLang="en-US" sz="2400" kern="100" dirty="0">
                <a:solidFill>
                  <a:srgbClr val="00B0F0"/>
                </a:solidFill>
                <a:latin typeface="微软雅黑" panose="020B0503020204020204" pitchFamily="34" charset="-122"/>
                <a:ea typeface="微软雅黑" panose="020B0503020204020204" pitchFamily="34" charset="-122"/>
              </a:rPr>
              <a:t>万、</a:t>
            </a:r>
            <a:r>
              <a:rPr lang="en-US" altLang="zh-CN" sz="2400" kern="100" dirty="0">
                <a:solidFill>
                  <a:srgbClr val="00B0F0"/>
                </a:solidFill>
                <a:latin typeface="微软雅黑" panose="020B0503020204020204" pitchFamily="34" charset="-122"/>
                <a:ea typeface="微软雅黑" panose="020B0503020204020204" pitchFamily="34" charset="-122"/>
              </a:rPr>
              <a:t>800</a:t>
            </a:r>
            <a:r>
              <a:rPr lang="zh-CN" altLang="en-US" sz="2400" kern="100" dirty="0">
                <a:solidFill>
                  <a:srgbClr val="00B0F0"/>
                </a:solidFill>
                <a:latin typeface="微软雅黑" panose="020B0503020204020204" pitchFamily="34" charset="-122"/>
                <a:ea typeface="微软雅黑" panose="020B0503020204020204" pitchFamily="34" charset="-122"/>
              </a:rPr>
              <a:t>万、</a:t>
            </a:r>
            <a:r>
              <a:rPr lang="en-US" altLang="zh-CN" sz="2400" kern="100" dirty="0">
                <a:solidFill>
                  <a:srgbClr val="00B0F0"/>
                </a:solidFill>
                <a:latin typeface="微软雅黑" panose="020B0503020204020204" pitchFamily="34" charset="-122"/>
                <a:ea typeface="微软雅黑" panose="020B0503020204020204" pitchFamily="34" charset="-122"/>
              </a:rPr>
              <a:t>1800</a:t>
            </a:r>
            <a:r>
              <a:rPr lang="zh-CN" altLang="en-US" sz="2400" kern="100" dirty="0">
                <a:solidFill>
                  <a:srgbClr val="00B0F0"/>
                </a:solidFill>
                <a:latin typeface="微软雅黑" panose="020B0503020204020204" pitchFamily="34" charset="-122"/>
                <a:ea typeface="微软雅黑" panose="020B0503020204020204" pitchFamily="34" charset="-122"/>
              </a:rPr>
              <a:t>万、</a:t>
            </a:r>
            <a:r>
              <a:rPr lang="en-US" altLang="zh-CN" sz="2400" kern="100" dirty="0">
                <a:solidFill>
                  <a:srgbClr val="00B0F0"/>
                </a:solidFill>
                <a:latin typeface="微软雅黑" panose="020B0503020204020204" pitchFamily="34" charset="-122"/>
                <a:ea typeface="微软雅黑" panose="020B0503020204020204" pitchFamily="34" charset="-122"/>
              </a:rPr>
              <a:t>2000</a:t>
            </a:r>
            <a:r>
              <a:rPr lang="zh-CN" altLang="en-US" sz="2400" kern="100" dirty="0">
                <a:solidFill>
                  <a:srgbClr val="00B0F0"/>
                </a:solidFill>
                <a:latin typeface="微软雅黑" panose="020B0503020204020204" pitchFamily="34" charset="-122"/>
                <a:ea typeface="微软雅黑" panose="020B0503020204020204" pitchFamily="34" charset="-122"/>
              </a:rPr>
              <a:t>万，哪一家企业经营业绩更好？假如</a:t>
            </a:r>
            <a:r>
              <a:rPr lang="en-US" altLang="zh-CN" sz="2400" kern="100" dirty="0">
                <a:solidFill>
                  <a:srgbClr val="00B0F0"/>
                </a:solidFill>
                <a:latin typeface="微软雅黑" panose="020B0503020204020204" pitchFamily="34" charset="-122"/>
                <a:ea typeface="微软雅黑" panose="020B0503020204020204" pitchFamily="34" charset="-122"/>
              </a:rPr>
              <a:t>A</a:t>
            </a:r>
            <a:r>
              <a:rPr lang="zh-CN" altLang="en-US" sz="2400" kern="100" dirty="0">
                <a:solidFill>
                  <a:srgbClr val="00B0F0"/>
                </a:solidFill>
                <a:latin typeface="微软雅黑" panose="020B0503020204020204" pitchFamily="34" charset="-122"/>
                <a:ea typeface="微软雅黑" panose="020B0503020204020204" pitchFamily="34" charset="-122"/>
              </a:rPr>
              <a:t>、</a:t>
            </a:r>
            <a:r>
              <a:rPr lang="en-US" altLang="zh-CN" sz="2400" kern="100" dirty="0">
                <a:solidFill>
                  <a:srgbClr val="00B0F0"/>
                </a:solidFill>
                <a:latin typeface="微软雅黑" panose="020B0503020204020204" pitchFamily="34" charset="-122"/>
                <a:ea typeface="微软雅黑" panose="020B0503020204020204" pitchFamily="34" charset="-122"/>
              </a:rPr>
              <a:t>B</a:t>
            </a:r>
            <a:r>
              <a:rPr lang="zh-CN" altLang="en-US" sz="2400" kern="100" dirty="0">
                <a:solidFill>
                  <a:srgbClr val="00B0F0"/>
                </a:solidFill>
                <a:latin typeface="微软雅黑" panose="020B0503020204020204" pitchFamily="34" charset="-122"/>
                <a:ea typeface="微软雅黑" panose="020B0503020204020204" pitchFamily="34" charset="-122"/>
              </a:rPr>
              <a:t>公司的估值（</a:t>
            </a:r>
            <a:r>
              <a:rPr lang="en-US" altLang="zh-CN" sz="2400" kern="100" dirty="0">
                <a:solidFill>
                  <a:srgbClr val="00B0F0"/>
                </a:solidFill>
                <a:latin typeface="微软雅黑" panose="020B0503020204020204" pitchFamily="34" charset="-122"/>
                <a:ea typeface="微软雅黑" panose="020B0503020204020204" pitchFamily="34" charset="-122"/>
              </a:rPr>
              <a:t>PE</a:t>
            </a:r>
            <a:r>
              <a:rPr lang="zh-CN" altLang="en-US" sz="2400" kern="100" dirty="0">
                <a:solidFill>
                  <a:srgbClr val="00B0F0"/>
                </a:solidFill>
                <a:latin typeface="微软雅黑" panose="020B0503020204020204" pitchFamily="34" charset="-122"/>
                <a:ea typeface="微软雅黑" panose="020B0503020204020204" pitchFamily="34" charset="-122"/>
              </a:rPr>
              <a:t>）分别是</a:t>
            </a:r>
            <a:r>
              <a:rPr lang="en-US" altLang="zh-CN" sz="2400" kern="100" dirty="0">
                <a:solidFill>
                  <a:srgbClr val="00B0F0"/>
                </a:solidFill>
                <a:latin typeface="微软雅黑" panose="020B0503020204020204" pitchFamily="34" charset="-122"/>
                <a:ea typeface="微软雅黑" panose="020B0503020204020204" pitchFamily="34" charset="-122"/>
              </a:rPr>
              <a:t>15</a:t>
            </a:r>
            <a:r>
              <a:rPr lang="zh-CN" altLang="en-US" sz="2400" kern="100" dirty="0">
                <a:solidFill>
                  <a:srgbClr val="00B0F0"/>
                </a:solidFill>
                <a:latin typeface="微软雅黑" panose="020B0503020204020204" pitchFamily="34" charset="-122"/>
                <a:ea typeface="微软雅黑" panose="020B0503020204020204" pitchFamily="34" charset="-122"/>
              </a:rPr>
              <a:t>、</a:t>
            </a:r>
            <a:r>
              <a:rPr lang="en-US" altLang="zh-CN" sz="2400" kern="100" dirty="0">
                <a:solidFill>
                  <a:srgbClr val="00B0F0"/>
                </a:solidFill>
                <a:latin typeface="微软雅黑" panose="020B0503020204020204" pitchFamily="34" charset="-122"/>
                <a:ea typeface="微软雅黑" panose="020B0503020204020204" pitchFamily="34" charset="-122"/>
              </a:rPr>
              <a:t>20</a:t>
            </a:r>
            <a:r>
              <a:rPr lang="zh-CN" altLang="en-US" sz="2400" kern="100" dirty="0">
                <a:solidFill>
                  <a:srgbClr val="00B0F0"/>
                </a:solidFill>
                <a:latin typeface="微软雅黑" panose="020B0503020204020204" pitchFamily="34" charset="-122"/>
                <a:ea typeface="微软雅黑" panose="020B0503020204020204" pitchFamily="34" charset="-122"/>
              </a:rPr>
              <a:t>倍，站在基本面分析的视角你该如何进行投资决策？如果仅看最近三年的数据，决策会发生变化吗？除了净利润之外还可以看哪些指标？这些投资策略盈利的概率有多大？</a:t>
            </a:r>
          </a:p>
        </p:txBody>
      </p:sp>
    </p:spTree>
    <p:extLst>
      <p:ext uri="{BB962C8B-B14F-4D97-AF65-F5344CB8AC3E}">
        <p14:creationId xmlns:p14="http://schemas.microsoft.com/office/powerpoint/2010/main" val="956774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标题 1">
            <a:extLst>
              <a:ext uri="{FF2B5EF4-FFF2-40B4-BE49-F238E27FC236}">
                <a16:creationId xmlns:a16="http://schemas.microsoft.com/office/drawing/2014/main" id="{690FA780-2703-47B7-BF03-65645ADA6F2D}"/>
              </a:ext>
            </a:extLst>
          </p:cNvPr>
          <p:cNvSpPr>
            <a:spLocks noGrp="1" noChangeArrowheads="1"/>
          </p:cNvSpPr>
          <p:nvPr>
            <p:ph type="title"/>
          </p:nvPr>
        </p:nvSpPr>
        <p:spPr/>
        <p:txBody>
          <a:bodyPr/>
          <a:lstStyle/>
          <a:p>
            <a:endParaRPr lang="zh-CN" altLang="en-US"/>
          </a:p>
        </p:txBody>
      </p:sp>
      <p:pic>
        <p:nvPicPr>
          <p:cNvPr id="20483" name="内容占位符 4">
            <a:extLst>
              <a:ext uri="{FF2B5EF4-FFF2-40B4-BE49-F238E27FC236}">
                <a16:creationId xmlns:a16="http://schemas.microsoft.com/office/drawing/2014/main" id="{D93D359C-AEE9-4584-BAC1-B2EDCB195E6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119314" y="1268413"/>
            <a:ext cx="7953375" cy="4525962"/>
          </a:xfr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标题 1">
            <a:extLst>
              <a:ext uri="{FF2B5EF4-FFF2-40B4-BE49-F238E27FC236}">
                <a16:creationId xmlns:a16="http://schemas.microsoft.com/office/drawing/2014/main" id="{9F27D5E7-5B4C-48D5-BD09-4080555BBD83}"/>
              </a:ext>
            </a:extLst>
          </p:cNvPr>
          <p:cNvSpPr>
            <a:spLocks noGrp="1" noChangeArrowheads="1"/>
          </p:cNvSpPr>
          <p:nvPr>
            <p:ph type="title"/>
          </p:nvPr>
        </p:nvSpPr>
        <p:spPr/>
        <p:txBody>
          <a:bodyPr/>
          <a:lstStyle/>
          <a:p>
            <a:endParaRPr lang="zh-CN" altLang="en-US"/>
          </a:p>
        </p:txBody>
      </p:sp>
      <p:pic>
        <p:nvPicPr>
          <p:cNvPr id="21507" name="内容占位符 4">
            <a:extLst>
              <a:ext uri="{FF2B5EF4-FFF2-40B4-BE49-F238E27FC236}">
                <a16:creationId xmlns:a16="http://schemas.microsoft.com/office/drawing/2014/main" id="{EC1F2758-A2E8-456C-9EC4-1B4CB62F1021}"/>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085975" y="1341438"/>
            <a:ext cx="8121650" cy="4525962"/>
          </a:xfrm>
        </p:spPr>
      </p:pic>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UNIT_PLACING_PICTURE_USER_VIEWPORT" val="{&quot;height&quot;:1765.896062992126,&quot;width&quot;:3461.963779527559}"/>
</p:tagLst>
</file>

<file path=ppt/tags/tag2.xml><?xml version="1.0" encoding="utf-8"?>
<p:tagLst xmlns:a="http://schemas.openxmlformats.org/drawingml/2006/main" xmlns:r="http://schemas.openxmlformats.org/officeDocument/2006/relationships" xmlns:p="http://schemas.openxmlformats.org/presentationml/2006/main">
  <p:tag name="TABLE_ENDDRAG_ORIGIN_RECT" val="634*229"/>
  <p:tag name="TABLE_ENDDRAG_RECT" val="119*235*634*229"/>
</p:tagLst>
</file>

<file path=ppt/tags/tag3.xml><?xml version="1.0" encoding="utf-8"?>
<p:tagLst xmlns:a="http://schemas.openxmlformats.org/drawingml/2006/main" xmlns:r="http://schemas.openxmlformats.org/officeDocument/2006/relationships" xmlns:p="http://schemas.openxmlformats.org/presentationml/2006/main">
  <p:tag name="TABLE_ENDDRAG_ORIGIN_RECT" val="634*178"/>
  <p:tag name="TABLE_ENDDRAG_RECT" val="119*254*634*17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ln w="9525"/>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671</TotalTime>
  <Words>3316</Words>
  <Application>Microsoft Office PowerPoint</Application>
  <PresentationFormat>宽屏</PresentationFormat>
  <Paragraphs>328</Paragraphs>
  <Slides>38</Slides>
  <Notes>31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38</vt:i4>
      </vt:variant>
    </vt:vector>
  </HeadingPairs>
  <TitlesOfParts>
    <vt:vector size="49" baseType="lpstr">
      <vt:lpstr>PingFang SC</vt:lpstr>
      <vt:lpstr>等线</vt:lpstr>
      <vt:lpstr>等线 Light</vt:lpstr>
      <vt:lpstr>华文楷体</vt:lpstr>
      <vt:lpstr>宋体</vt:lpstr>
      <vt:lpstr>微软雅黑</vt:lpstr>
      <vt:lpstr>Arial</vt:lpstr>
      <vt:lpstr>Calibri</vt:lpstr>
      <vt:lpstr>Times New Roman</vt:lpstr>
      <vt:lpstr>Wingdings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盈利预测</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wangguojun</cp:lastModifiedBy>
  <cp:revision>294</cp:revision>
  <dcterms:created xsi:type="dcterms:W3CDTF">2021-03-17T13:45:00Z</dcterms:created>
  <dcterms:modified xsi:type="dcterms:W3CDTF">2024-12-17T02:32:45Z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278FC1AC8A3D40F89B936510FB1C2328</vt:lpwstr>
  </property>
  <property fmtid="{D5CDD505-2E9C-101B-9397-08002B2CF9AE}" pid="3" name="KSOProductBuildVer">
    <vt:lpwstr>2052-11.1.0.11365</vt:lpwstr>
  </property>
</Properties>
</file>