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4"/>
  </p:notesMasterIdLst>
  <p:sldIdLst>
    <p:sldId id="503" r:id="rId2"/>
    <p:sldId id="413" r:id="rId3"/>
    <p:sldId id="845" r:id="rId4"/>
    <p:sldId id="823" r:id="rId5"/>
    <p:sldId id="836" r:id="rId6"/>
    <p:sldId id="839" r:id="rId7"/>
    <p:sldId id="837" r:id="rId8"/>
    <p:sldId id="838" r:id="rId9"/>
    <p:sldId id="841" r:id="rId10"/>
    <p:sldId id="843" r:id="rId11"/>
    <p:sldId id="824" r:id="rId12"/>
    <p:sldId id="844"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77">
          <p15:clr>
            <a:srgbClr val="A4A3A4"/>
          </p15:clr>
        </p15:guide>
        <p15:guide id="2" pos="385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205D"/>
    <a:srgbClr val="E9EBF5"/>
    <a:srgbClr val="CC99FF"/>
    <a:srgbClr val="DCC7D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2237" autoAdjust="0"/>
  </p:normalViewPr>
  <p:slideViewPr>
    <p:cSldViewPr snapToGrid="0">
      <p:cViewPr varScale="1">
        <p:scale>
          <a:sx n="81" d="100"/>
          <a:sy n="81" d="100"/>
        </p:scale>
        <p:origin x="763" y="62"/>
      </p:cViewPr>
      <p:guideLst>
        <p:guide orient="horz" pos="2177"/>
        <p:guide pos="385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1CE74-D480-47DE-B126-CBA7F835947C}" type="datetimeFigureOut">
              <a:rPr lang="zh-CN" altLang="en-US" smtClean="0"/>
              <a:t>2024/12/23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7AB9C-4740-420C-9E06-DC14883DCD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21457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C7A00-EA56-4E0E-BA65-B9A75A9750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6" Type="http://schemas.openxmlformats.org/officeDocument/2006/relationships/hyperlink" Target="https://baijiahao.baidu.com/s?id=1591707812585193056&amp;wfr=spider&amp;for=pc" TargetMode="External"/><Relationship Id="rId5" Type="http://schemas.openxmlformats.org/officeDocument/2006/relationships/hyperlink" Target="https://finance.qq.com/a/20120410/001340.htm" TargetMode="Externa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flipV="1">
            <a:off x="0" y="-31500"/>
            <a:ext cx="9435830" cy="2219415"/>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2005330" y="1983105"/>
            <a:ext cx="8181975" cy="3662541"/>
          </a:xfrm>
          <a:prstGeom prst="rect">
            <a:avLst/>
          </a:prstGeom>
          <a:noFill/>
        </p:spPr>
        <p:txBody>
          <a:bodyPr wrap="square" rtlCol="0">
            <a:spAutoFit/>
          </a:bodyPr>
          <a:lstStyle/>
          <a:p>
            <a:pPr algn="ctr">
              <a:lnSpc>
                <a:spcPct val="200000"/>
              </a:lnSpc>
            </a:pP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第八章</a:t>
            </a: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 </a:t>
            </a:r>
          </a:p>
          <a:p>
            <a:pPr algn="ctr">
              <a:lnSpc>
                <a:spcPct val="200000"/>
              </a:lnSpc>
            </a:pPr>
            <a:r>
              <a:rPr lang="en-US" altLang="zh-CN" sz="4000" b="1" kern="100" spc="100" dirty="0" err="1">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从财务报表看企业</a:t>
            </a: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前景</a:t>
            </a:r>
            <a:endPar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王国俊</a:t>
            </a:r>
            <a:endParaRPr lang="en-US" altLang="zh-CN"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教授、博士生导师</a:t>
            </a:r>
            <a:endParaRPr lang="en-US" altLang="zh-CN"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4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全国会计领军人才</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10" y="527075"/>
            <a:ext cx="2057400" cy="6542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875665" y="2058035"/>
            <a:ext cx="10140950" cy="2399665"/>
          </a:xfrm>
          <a:prstGeom prst="rect">
            <a:avLst/>
          </a:prstGeom>
          <a:noFill/>
          <a:ln w="9525">
            <a:noFill/>
          </a:ln>
        </p:spPr>
        <p:txBody>
          <a:bodyPr wrap="square">
            <a:spAutoFit/>
          </a:bodyPr>
          <a:lstStyle/>
          <a:p>
            <a:pPr indent="0">
              <a:lnSpc>
                <a:spcPct val="150000"/>
              </a:lnSpc>
              <a:buFont typeface="Wingdings" panose="05000000000000000000" charset="0"/>
              <a:buNone/>
            </a:pPr>
            <a:r>
              <a:rPr 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、从非货币信息看前景</a:t>
            </a:r>
          </a:p>
          <a:p>
            <a:pPr indent="0">
              <a:lnSpc>
                <a:spcPct val="150000"/>
              </a:lnSpc>
              <a:buFont typeface="Wingdings" panose="05000000000000000000" charset="0"/>
              <a:buNone/>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人力资源管理。（a）激励问题 （b）薪酬问题</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它的重要表现是人力资源的周转率</a:t>
            </a:r>
          </a:p>
          <a:p>
            <a:pPr marL="342900" indent="-342900">
              <a:lnSpc>
                <a:spcPct val="150000"/>
              </a:lnSpc>
              <a:buFont typeface="Arial" panose="020B0604020202020204" pitchFamily="34" charset="0"/>
              <a:buChar char="•"/>
            </a:pP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比较竞争优势。（这个企业什么地方强）</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817880" y="1932940"/>
            <a:ext cx="10302875" cy="3731278"/>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、地区性市场环境的变化（需求变动）</a:t>
            </a:r>
          </a:p>
          <a:p>
            <a:pPr indent="0">
              <a:lnSpc>
                <a:spcPct val="150000"/>
              </a:lnSpc>
              <a:buFont typeface="Arial" panose="020B0604020202020204" pitchFamily="34" charset="0"/>
              <a:buNone/>
            </a:pP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行业竞争格局变化（汉王科技：最幻灭的变脸 曾被预测能涨到</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4000</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hlinkClick r:id="rId5"/>
              </a:rPr>
              <a:t>https://finance.qq.com/a/20120410/001340.htm</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多元化经营</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V.S.</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专注主业</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hlinkClick r:id="rId6"/>
              </a:rPr>
              <a:t>https://baijiahao.baidu.com/s?id=1591707812585193056&amp;wfr=spider&amp;for=pc</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buFont typeface="Wingdings" panose="05000000000000000000" charset="0"/>
              <a:buNone/>
            </a:pPr>
            <a:r>
              <a:rPr lang="zh-CN" altLang="en-US" sz="2000">
                <a:latin typeface="微软雅黑" panose="020B0503020204020204" pitchFamily="34" charset="-122"/>
                <a:ea typeface="微软雅黑" panose="020B0503020204020204" pitchFamily="34" charset="-122"/>
                <a:cs typeface="微软雅黑" panose="020B0503020204020204" pitchFamily="34" charset="-122"/>
                <a:sym typeface="+mn-ea"/>
              </a:rPr>
              <a:t>     是否高度依赖单一客户</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75335" y="1761490"/>
            <a:ext cx="10302875" cy="1753235"/>
          </a:xfrm>
          <a:prstGeom prst="rect">
            <a:avLst/>
          </a:prstGeom>
          <a:noFill/>
          <a:ln w="9525">
            <a:noFill/>
          </a:ln>
        </p:spPr>
        <p:txBody>
          <a:bodyPr wrap="square">
            <a:spAutoFit/>
          </a:bodyPr>
          <a:lstStyle/>
          <a:p>
            <a:pPr indent="0" algn="ctr">
              <a:lnSpc>
                <a:spcPct val="150000"/>
              </a:lnSpc>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总结</a:t>
            </a:r>
          </a:p>
          <a:p>
            <a:pPr indent="0">
              <a:lnSpc>
                <a:spcPct val="150000"/>
              </a:lnSpc>
              <a:buFont typeface="Arial" panose="020B0604020202020204" pitchFamily="34" charset="0"/>
              <a:buNone/>
            </a:pP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sz="2400" b="1" dirty="0">
                <a:latin typeface="微软雅黑" panose="020B0503020204020204" pitchFamily="34" charset="-122"/>
                <a:ea typeface="微软雅黑" panose="020B0503020204020204" pitchFamily="34" charset="-122"/>
                <a:cs typeface="微软雅黑" panose="020B0503020204020204" pitchFamily="34" charset="-122"/>
                <a:sym typeface="+mn-ea"/>
              </a:rPr>
              <a:t>历史只能决定未来的一部分，未来是有未来的诸多因素决定的。</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03605" y="2084070"/>
            <a:ext cx="10140950" cy="1689052"/>
          </a:xfrm>
          <a:prstGeom prst="rect">
            <a:avLst/>
          </a:prstGeom>
          <a:noFill/>
          <a:ln w="9525">
            <a:noFill/>
          </a:ln>
        </p:spPr>
        <p:txBody>
          <a:bodyPr wrap="square">
            <a:spAutoFit/>
          </a:bodyPr>
          <a:lstStyle/>
          <a:p>
            <a:pPr marL="342900" indent="-342900">
              <a:lnSpc>
                <a:spcPct val="150000"/>
              </a:lnSpc>
              <a:buFont typeface="Wingdings" panose="05000000000000000000" charset="0"/>
              <a:buChar char="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未来是不确定的</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历史在不断的重演</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探究历史和未来之间的关系，能够帮助我们更好地预测企业的前景</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03605" y="2084070"/>
            <a:ext cx="10140950" cy="2243050"/>
          </a:xfrm>
          <a:prstGeom prst="rect">
            <a:avLst/>
          </a:prstGeom>
          <a:noFill/>
          <a:ln w="9525">
            <a:noFill/>
          </a:ln>
        </p:spPr>
        <p:txBody>
          <a:bodyPr wrap="square">
            <a:spAutoFit/>
          </a:bodyPr>
          <a:lstStyle/>
          <a:p>
            <a:pPr marL="342900" indent="-342900">
              <a:lnSpc>
                <a:spcPct val="150000"/>
              </a:lnSpc>
              <a:buFont typeface="Wingdings" panose="05000000000000000000" charset="0"/>
              <a:buChar char="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财务报表中的数据大部分是基于过去的交易和事项，少数涉及到未来（例如：资产减值损失）</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Wingdings" panose="05000000000000000000" charset="0"/>
              <a:buChar char="n"/>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预测企业的前景为什么要研究财务报表？因为企业的经营是有惯性</a:t>
            </a:r>
            <a:r>
              <a:rPr lang="zh-CN" altLang="en-US" sz="2400">
                <a:latin typeface="微软雅黑" panose="020B0503020204020204" pitchFamily="34" charset="-122"/>
                <a:ea typeface="微软雅黑" panose="020B0503020204020204" pitchFamily="34" charset="-122"/>
                <a:cs typeface="微软雅黑" panose="020B0503020204020204" pitchFamily="34" charset="-122"/>
              </a:rPr>
              <a:t>的，存在</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路径依赖，过去发生的收入、费用等大概率在未来会重复发生。</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34477703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37260" y="1951990"/>
            <a:ext cx="10140950" cy="4246245"/>
          </a:xfrm>
          <a:prstGeom prst="rect">
            <a:avLst/>
          </a:prstGeom>
          <a:noFill/>
          <a:ln w="9525">
            <a:noFill/>
          </a:ln>
        </p:spPr>
        <p:txBody>
          <a:bodyPr wrap="square">
            <a:spAutoFit/>
          </a:bodyPr>
          <a:lstStyle/>
          <a:p>
            <a:pPr marL="342900" indent="-342900">
              <a:lnSpc>
                <a:spcPct val="150000"/>
              </a:lnSpc>
              <a:buFont typeface="Wingdings" panose="05000000000000000000" charset="0"/>
              <a:buChar char="n"/>
            </a:pPr>
            <a:r>
              <a:rPr lang="zh-CN" sz="2000" b="1" dirty="0">
                <a:latin typeface="微软雅黑" panose="020B0503020204020204" pitchFamily="34" charset="-122"/>
                <a:ea typeface="微软雅黑" panose="020B0503020204020204" pitchFamily="34" charset="-122"/>
                <a:cs typeface="微软雅黑" panose="020B0503020204020204" pitchFamily="34" charset="-122"/>
              </a:rPr>
              <a:t>资产结构：</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经营性资产（存货、固定资产）</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投资性资产（撬动效应）</a:t>
            </a:r>
          </a:p>
          <a:p>
            <a:pPr marL="342900" indent="-342900">
              <a:lnSpc>
                <a:spcPct val="150000"/>
              </a:lnSpc>
              <a:buFont typeface="Wingdings" panose="05000000000000000000" charset="0"/>
              <a:buChar char="n"/>
            </a:pPr>
            <a:r>
              <a:rPr lang="zh-CN" sz="2000" b="1" dirty="0">
                <a:latin typeface="微软雅黑" panose="020B0503020204020204" pitchFamily="34" charset="-122"/>
                <a:ea typeface="微软雅黑" panose="020B0503020204020204" pitchFamily="34" charset="-122"/>
                <a:cs typeface="微软雅黑" panose="020B0503020204020204" pitchFamily="34" charset="-122"/>
              </a:rPr>
              <a:t>利润结构：</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营业收入</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投资收益</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营业外收入</a:t>
            </a:r>
          </a:p>
          <a:p>
            <a:pPr marL="342900" indent="-342900">
              <a:lnSpc>
                <a:spcPct val="150000"/>
              </a:lnSpc>
              <a:buFont typeface="Wingdings" panose="05000000000000000000" charset="0"/>
              <a:buChar char="n"/>
            </a:pPr>
            <a:r>
              <a:rPr lang="zh-CN" sz="2000" b="1" dirty="0">
                <a:latin typeface="微软雅黑" panose="020B0503020204020204" pitchFamily="34" charset="-122"/>
                <a:ea typeface="微软雅黑" panose="020B0503020204020204" pitchFamily="34" charset="-122"/>
                <a:cs typeface="微软雅黑" panose="020B0503020204020204" pitchFamily="34" charset="-122"/>
              </a:rPr>
              <a:t>现金流量表：</a:t>
            </a:r>
          </a:p>
          <a:p>
            <a:pPr marL="342900" indent="-342900">
              <a:lnSpc>
                <a:spcPct val="150000"/>
              </a:lnSpc>
              <a:buFont typeface="Arial" panose="020B0604020202020204" pitchFamily="34" charset="0"/>
              <a:buChar char="•"/>
            </a:pPr>
            <a:r>
              <a:rPr lang="zh-CN" sz="2000" dirty="0">
                <a:latin typeface="微软雅黑" panose="020B0503020204020204" pitchFamily="34" charset="-122"/>
                <a:ea typeface="微软雅黑" panose="020B0503020204020204" pitchFamily="34" charset="-122"/>
                <a:cs typeface="微软雅黑" panose="020B0503020204020204" pitchFamily="34" charset="-122"/>
              </a:rPr>
              <a:t>经营活动产生的净现金流</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7290" y="2053590"/>
            <a:ext cx="10140950" cy="2346283"/>
          </a:xfrm>
          <a:prstGeom prst="rect">
            <a:avLst/>
          </a:prstGeom>
          <a:noFill/>
          <a:ln w="9525">
            <a:noFill/>
          </a:ln>
        </p:spPr>
        <p:txBody>
          <a:bodyPr wrap="square">
            <a:spAutoFit/>
          </a:bodyPr>
          <a:lstStyle/>
          <a:p>
            <a:pPr indent="0">
              <a:lnSpc>
                <a:spcPct val="150000"/>
              </a:lnSpc>
              <a:buFont typeface="Wingdings" panose="05000000000000000000" charset="0"/>
              <a:buNone/>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、从资产结构看前景（资产盈利能力越强，前景越好）</a:t>
            </a:r>
          </a:p>
          <a:p>
            <a:pPr indent="0">
              <a:lnSpc>
                <a:spcPct val="150000"/>
              </a:lnSpc>
              <a:buFont typeface="Wingdings" panose="05000000000000000000" charset="0"/>
              <a:buNone/>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Arial" panose="020B0604020202020204" pitchFamily="34" charset="0"/>
              <a:buChar char="•"/>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资产结构中核心资产，固定资产和存货，固定资产产生存货，然后卖掉，形成主要业务</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资源与能力</a:t>
            </a:r>
            <a:endPar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buFont typeface="Wingdings" panose="05000000000000000000" charset="0"/>
              <a:buNone/>
            </a:pP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1177290" y="2053590"/>
            <a:ext cx="10140950" cy="3322955"/>
          </a:xfrm>
          <a:prstGeom prst="rect">
            <a:avLst/>
          </a:prstGeom>
          <a:noFill/>
          <a:ln w="9525">
            <a:noFill/>
          </a:ln>
        </p:spPr>
        <p:txBody>
          <a:bodyPr wrap="square">
            <a:spAutoFit/>
          </a:bodyPr>
          <a:lstStyle/>
          <a:p>
            <a:pPr marL="342900" indent="-342900">
              <a:lnSpc>
                <a:spcPct val="150000"/>
              </a:lnSpc>
              <a:buFont typeface="Arial" panose="020B0604020202020204" pitchFamily="34" charset="0"/>
              <a:buChar char="•"/>
            </a:pP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报表数字的勾稽关系（企业可能存在与经营资产有关的三个不平衡）</a:t>
            </a:r>
          </a:p>
          <a:p>
            <a:pPr indent="0">
              <a:lnSpc>
                <a:spcPct val="150000"/>
              </a:lnSpc>
              <a:buFont typeface="Wingdings" panose="05000000000000000000" charset="0"/>
              <a:buNone/>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buFont typeface="Arial" panose="020B0604020202020204" pitchFamily="34" charset="0"/>
              <a:buNone/>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）经营资产与营业收入背离</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资源与市场脱节</a:t>
            </a:r>
            <a:endParaRPr lang="en-US" altLang="zh-CN" sz="2000" b="1"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净利润中非经常性损益占比过高</a:t>
            </a:r>
          </a:p>
          <a:p>
            <a:pPr indent="0">
              <a:lnSpc>
                <a:spcPct val="150000"/>
              </a:lnSpc>
              <a:buFont typeface="Wingdings" panose="05000000000000000000" charset="0"/>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——固定资产很高，存货很高，营业额不高，这叫做第一种脱节</a:t>
            </a:r>
          </a:p>
          <a:p>
            <a:pPr indent="0">
              <a:lnSpc>
                <a:spcPct val="150000"/>
              </a:lnSpc>
              <a:buFont typeface="Wingdings" panose="05000000000000000000" charset="0"/>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——可能是投资决策失误</a:t>
            </a:r>
          </a:p>
          <a:p>
            <a:pPr indent="0">
              <a:lnSpc>
                <a:spcPct val="150000"/>
              </a:lnSpc>
              <a:buFont typeface="Wingdings" panose="05000000000000000000" charset="0"/>
              <a:buNone/>
            </a:pPr>
            <a:r>
              <a:rPr lang="en-US" altLang="zh-CN" sz="2000">
                <a:latin typeface="微软雅黑" panose="020B0503020204020204" pitchFamily="34" charset="-122"/>
                <a:ea typeface="微软雅黑" panose="020B0503020204020204" pitchFamily="34" charset="-122"/>
                <a:cs typeface="微软雅黑" panose="020B0503020204020204" pitchFamily="34" charset="-122"/>
              </a:rPr>
              <a:t>——有资源无市场可能意味着资源本身落后或者人没把它开发好</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67105" y="2459990"/>
            <a:ext cx="10140950" cy="1938020"/>
          </a:xfrm>
          <a:prstGeom prst="rect">
            <a:avLst/>
          </a:prstGeom>
          <a:noFill/>
          <a:ln w="9525">
            <a:noFill/>
          </a:ln>
        </p:spPr>
        <p:txBody>
          <a:bodyPr wrap="square">
            <a:spAutoFit/>
          </a:bodyPr>
          <a:lstStyle/>
          <a:p>
            <a:pPr indent="0">
              <a:lnSpc>
                <a:spcPct val="150000"/>
              </a:lnSpc>
              <a:buFont typeface="Wingdings" panose="05000000000000000000" charset="0"/>
              <a:buNone/>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）毛利率与利润率背离</a:t>
            </a: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市场与效益脱节</a:t>
            </a: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反应管理能力！</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费用率高，管理不当</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财务造假</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67105" y="2459990"/>
            <a:ext cx="10140950" cy="2399665"/>
          </a:xfrm>
          <a:prstGeom prst="rect">
            <a:avLst/>
          </a:prstGeom>
          <a:noFill/>
          <a:ln w="9525">
            <a:noFill/>
          </a:ln>
        </p:spPr>
        <p:txBody>
          <a:bodyPr wrap="square">
            <a:spAutoFit/>
          </a:bodyPr>
          <a:lstStyle/>
          <a:p>
            <a:pPr indent="0">
              <a:lnSpc>
                <a:spcPct val="150000"/>
              </a:lnSpc>
              <a:buFont typeface="Wingdings" panose="05000000000000000000" charset="0"/>
              <a:buNone/>
            </a:pPr>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）营业收入与经营活动产生的净现金流背离</a:t>
            </a:r>
          </a:p>
          <a:p>
            <a:pPr indent="0">
              <a:lnSpc>
                <a:spcPct val="150000"/>
              </a:lnSpc>
              <a:buFont typeface="Wingdings" panose="05000000000000000000" charset="0"/>
              <a:buNone/>
            </a:pP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反应竞争力！</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营业收入增长的同时伴随应收账款高、存货高</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Wingdings" panose="05000000000000000000"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sym typeface="+mn-ea"/>
              </a:rPr>
              <a:t>营业收入对于单一客户的依赖程度高</a:t>
            </a:r>
            <a:endParaRPr lang="zh-CN" sz="200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从财务报表看企业前景</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875665" y="2058035"/>
            <a:ext cx="10140950" cy="3784600"/>
          </a:xfrm>
          <a:prstGeom prst="rect">
            <a:avLst/>
          </a:prstGeom>
          <a:noFill/>
          <a:ln w="9525">
            <a:noFill/>
          </a:ln>
        </p:spPr>
        <p:txBody>
          <a:bodyPr wrap="square">
            <a:spAutoFit/>
          </a:bodyPr>
          <a:lstStyle/>
          <a:p>
            <a:pPr indent="0">
              <a:lnSpc>
                <a:spcPct val="150000"/>
              </a:lnSpc>
              <a:buFont typeface="Wingdings" panose="05000000000000000000" charset="0"/>
              <a:buNone/>
            </a:pPr>
            <a:r>
              <a:rPr 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sym typeface="+mn-ea"/>
              </a:rPr>
              <a:t>、从利润结构看前景</a:t>
            </a: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看三个主要项目：</a:t>
            </a:r>
            <a:r>
              <a:rPr sz="2000" b="1" dirty="0">
                <a:latin typeface="微软雅黑" panose="020B0503020204020204" pitchFamily="34" charset="-122"/>
                <a:ea typeface="微软雅黑" panose="020B0503020204020204" pitchFamily="34" charset="-122"/>
                <a:cs typeface="微软雅黑" panose="020B0503020204020204" pitchFamily="34" charset="-122"/>
                <a:sym typeface="+mn-ea"/>
              </a:rPr>
              <a:t>（A）核心利润 （B）投资收益 （C）营业外收入</a:t>
            </a: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从根本上讲，企业的盈利能力应该考察核心利润，核心利润年度间变化情况。经常性政策补贴收入是对营业收入的补充。年度间的比较看趋势问题。</a:t>
            </a:r>
          </a:p>
          <a:p>
            <a:pPr indent="0">
              <a:lnSpc>
                <a:spcPct val="150000"/>
              </a:lnSpc>
              <a:buFont typeface="Wingdings" panose="05000000000000000000" charset="0"/>
              <a:buNone/>
            </a:pPr>
            <a:endParaRPr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marL="342900" indent="-342900">
              <a:lnSpc>
                <a:spcPct val="150000"/>
              </a:lnSpc>
              <a:buFont typeface="Arial" panose="020B0604020202020204" pitchFamily="34" charset="0"/>
              <a:buChar char="•"/>
            </a:pP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要特别警惕核心利润不行，营业外收入持续行，而且投资收益也经常会以出其不意的方式能够对企业有贡献的这种企业（分红、转让价差），要注意它的主营业务的竞争力问题。</a:t>
            </a: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952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TotalTime>
  <Words>531</Words>
  <Application>Microsoft Office PowerPoint</Application>
  <PresentationFormat>宽屏</PresentationFormat>
  <Paragraphs>81</Paragraphs>
  <Slides>12</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12</vt:i4>
      </vt:variant>
    </vt:vector>
  </HeadingPairs>
  <TitlesOfParts>
    <vt:vector size="22" baseType="lpstr">
      <vt:lpstr>PingFang SC</vt:lpstr>
      <vt:lpstr>等线</vt:lpstr>
      <vt:lpstr>等线 Light</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wangguojun</cp:lastModifiedBy>
  <cp:revision>247</cp:revision>
  <dcterms:created xsi:type="dcterms:W3CDTF">2021-03-17T13:45:00Z</dcterms:created>
  <dcterms:modified xsi:type="dcterms:W3CDTF">2024-12-23T02:24:31Z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278FC1AC8A3D40F89B936510FB1C2328</vt:lpwstr>
  </property>
  <property fmtid="{D5CDD505-2E9C-101B-9397-08002B2CF9AE}" pid="3" name="KSOProductBuildVer">
    <vt:lpwstr>2052-11.1.0.11365</vt:lpwstr>
  </property>
</Properties>
</file>