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503" r:id="rId2"/>
    <p:sldId id="505" r:id="rId3"/>
    <p:sldId id="747" r:id="rId4"/>
    <p:sldId id="783" r:id="rId5"/>
    <p:sldId id="792" r:id="rId6"/>
    <p:sldId id="750" r:id="rId7"/>
    <p:sldId id="413" r:id="rId8"/>
    <p:sldId id="746" r:id="rId9"/>
    <p:sldId id="749" r:id="rId10"/>
    <p:sldId id="762" r:id="rId11"/>
    <p:sldId id="784" r:id="rId12"/>
    <p:sldId id="785" r:id="rId13"/>
    <p:sldId id="794" r:id="rId14"/>
    <p:sldId id="786" r:id="rId15"/>
    <p:sldId id="793" r:id="rId16"/>
    <p:sldId id="787" r:id="rId17"/>
    <p:sldId id="788" r:id="rId18"/>
    <p:sldId id="789" r:id="rId19"/>
    <p:sldId id="791" r:id="rId20"/>
    <p:sldId id="790" r:id="rId21"/>
    <p:sldId id="795" r:id="rId22"/>
    <p:sldId id="751" r:id="rId23"/>
    <p:sldId id="717" r:id="rId24"/>
    <p:sldId id="752" r:id="rId25"/>
    <p:sldId id="75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9">
          <p15:clr>
            <a:srgbClr val="A4A3A4"/>
          </p15:clr>
        </p15:guide>
        <p15:guide id="2" pos="388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205D"/>
    <a:srgbClr val="DCC7DB"/>
    <a:srgbClr val="CC99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2237" autoAdjust="0"/>
  </p:normalViewPr>
  <p:slideViewPr>
    <p:cSldViewPr snapToGrid="0">
      <p:cViewPr varScale="1">
        <p:scale>
          <a:sx n="81" d="100"/>
          <a:sy n="81" d="100"/>
        </p:scale>
        <p:origin x="763" y="58"/>
      </p:cViewPr>
      <p:guideLst>
        <p:guide orient="horz" pos="2169"/>
        <p:guide pos="3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1CE74-D480-47DE-B126-CBA7F835947C}" type="datetimeFigureOut">
              <a:rPr lang="zh-CN" altLang="en-US" smtClean="0"/>
              <a:t>2024/12/24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7AB9C-4740-420C-9E06-DC14883DCD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企业活动与财务报表练习，这是三大表的空表模板</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845597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08670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25677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C7A00-EA56-4E0E-BA65-B9A75A9750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baike.baidu.com/item/%E8%AF%81%E5%88%B8%E5%88%86%E6%9E%90%E5%B8%88/9085603?fromModule=lemma_inlink" TargetMode="External"/><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hyperlink" Target="https://baike.baidu.com/item/%E8%81%AA%E6%98%8E%E7%9A%84%E6%8A%95%E8%B5%84%E8%80%85/3632971?fromModule=lemma_inlink"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baike.baidu.com/item/%E8%82%A1%E7%A5%A8%E6%8A%95%E8%B5%84/5539408?fromModule=lemma_inlink" TargetMode="External"/><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hyperlink" Target="https://baike.baidu.com/item/%E8%AF%81%E5%88%B8%E6%8A%95%E8%B5%84%E5%9F%BA%E9%87%91/3746?fromModule=lemma_inlink"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https://baike.baidu.com/item/%E5%86%85%E5%B8%83%E6%8B%89%E6%96%AF%E5%8A%A0%E5%B7%9E/2217761?fromModule=lemma_inlink" TargetMode="External"/><Relationship Id="rId7" Type="http://schemas.openxmlformats.org/officeDocument/2006/relationships/hyperlink" Target="https://baike.baidu.com/item/%E5%9F%BA%E9%87%91/297414?fromModule=lemma_inlink" TargetMode="External"/><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hyperlink" Target="https://baike.baidu.com/item/%E8%82%A1%E7%A5%A8/22647?fromModule=lemma_inlink" TargetMode="External"/><Relationship Id="rId5" Type="http://schemas.openxmlformats.org/officeDocument/2006/relationships/hyperlink" Target="https://baike.baidu.com/item/%E7%A1%95%E5%A3%AB/237792?fromModule=lemma_inlink" TargetMode="External"/><Relationship Id="rId4" Type="http://schemas.openxmlformats.org/officeDocument/2006/relationships/hyperlink" Target="https://baike.baidu.com/item/%E7%BB%8F%E6%B5%8E%E5%AD%A6/589379?fromModule=lemma_inlink"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flipV="1">
            <a:off x="0" y="-31500"/>
            <a:ext cx="9435830" cy="2219415"/>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2313323" y="2187915"/>
            <a:ext cx="7216775" cy="1815882"/>
          </a:xfrm>
          <a:prstGeom prst="rect">
            <a:avLst/>
          </a:prstGeom>
          <a:noFill/>
        </p:spPr>
        <p:txBody>
          <a:bodyPr wrap="square" rtlCol="0">
            <a:spAutoFit/>
          </a:bodyPr>
          <a:lstStyle/>
          <a:p>
            <a:pPr algn="ctr">
              <a:lnSpc>
                <a:spcPct val="200000"/>
              </a:lnSpc>
            </a:pPr>
            <a:r>
              <a:rPr lang="zh-CN" altLang="en-US" sz="4400"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rPr>
              <a:t>财务报表分析</a:t>
            </a:r>
            <a:endParaRPr lang="en-US" altLang="zh-CN" sz="4000"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endParaRPr>
          </a:p>
          <a:p>
            <a:pPr algn="ctr"/>
            <a:endParaRPr lang="en-US" altLang="zh-CN" sz="2400"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10" y="527075"/>
            <a:ext cx="2057400" cy="654279"/>
          </a:xfrm>
          <a:prstGeom prst="rect">
            <a:avLst/>
          </a:prstGeom>
        </p:spPr>
      </p:pic>
      <p:sp>
        <p:nvSpPr>
          <p:cNvPr id="3" name="文本框 2">
            <a:extLst>
              <a:ext uri="{FF2B5EF4-FFF2-40B4-BE49-F238E27FC236}">
                <a16:creationId xmlns:a16="http://schemas.microsoft.com/office/drawing/2014/main" id="{7C65FB46-FFE1-4C59-B79E-423EE87A90B7}"/>
              </a:ext>
            </a:extLst>
          </p:cNvPr>
          <p:cNvSpPr txBox="1"/>
          <p:nvPr/>
        </p:nvSpPr>
        <p:spPr>
          <a:xfrm>
            <a:off x="2846894" y="3810029"/>
            <a:ext cx="5618376" cy="1712135"/>
          </a:xfrm>
          <a:prstGeom prst="rect">
            <a:avLst/>
          </a:prstGeom>
          <a:noFill/>
        </p:spPr>
        <p:txBody>
          <a:bodyPr wrap="square" rtlCol="0">
            <a:spAutoFit/>
          </a:bodyPr>
          <a:lstStyle/>
          <a:p>
            <a:pPr algn="ctr">
              <a:lnSpc>
                <a:spcPct val="150000"/>
              </a:lnSpc>
            </a:pPr>
            <a:r>
              <a:rPr lang="zh-CN" altLang="en-US"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rPr>
              <a:t>王国俊</a:t>
            </a:r>
            <a:endParaRPr lang="en-US" altLang="zh-CN"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endParaRPr>
          </a:p>
          <a:p>
            <a:pPr algn="ctr">
              <a:lnSpc>
                <a:spcPct val="150000"/>
              </a:lnSpc>
            </a:pPr>
            <a:r>
              <a:rPr lang="zh-CN" altLang="en-US"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rPr>
              <a:t>南京大学工程管理学院 教授</a:t>
            </a:r>
            <a:endParaRPr lang="en-US" altLang="zh-CN"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endParaRPr>
          </a:p>
          <a:p>
            <a:pPr algn="ctr">
              <a:lnSpc>
                <a:spcPct val="150000"/>
              </a:lnSpc>
            </a:pPr>
            <a:r>
              <a:rPr lang="zh-CN" altLang="en-US"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rPr>
              <a:t>全国会计领军人才</a:t>
            </a:r>
            <a:endParaRPr lang="en-US" altLang="zh-CN" b="1" kern="100" spc="100" dirty="0">
              <a:solidFill>
                <a:srgbClr val="62205D"/>
              </a:solidFill>
              <a:latin typeface="华文楷体" panose="02010600040101010101" pitchFamily="2" charset="-122"/>
              <a:ea typeface="华文楷体" panose="02010600040101010101" pitchFamily="2" charset="-122"/>
              <a:cs typeface="Times New Roman" panose="02020603050405020304" pitchFamily="18" charset="0"/>
            </a:endParaRPr>
          </a:p>
          <a:p>
            <a:pPr>
              <a:lnSpc>
                <a:spcPct val="150000"/>
              </a:lnSpc>
            </a:pP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一、思考</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710828" y="2535603"/>
            <a:ext cx="10944585" cy="581057"/>
          </a:xfrm>
          <a:prstGeom prst="rect">
            <a:avLst/>
          </a:prstGeom>
        </p:spPr>
        <p:txBody>
          <a:bodyPr wrap="square">
            <a:spAutoFit/>
          </a:bodyPr>
          <a:lstStyle/>
          <a:p>
            <a:pPr marL="285750" indent="-285750" algn="just">
              <a:lnSpc>
                <a:spcPct val="150000"/>
              </a:lnSpc>
              <a:buFont typeface="Arial" panose="020B0604020202020204" pitchFamily="34" charset="0"/>
              <a:buChar char="•"/>
            </a:pPr>
            <a:endParaRPr sz="2400" b="1" kern="100" dirty="0">
              <a:latin typeface="微软雅黑" panose="020B0503020204020204" pitchFamily="34" charset="-122"/>
              <a:ea typeface="微软雅黑" panose="020B0503020204020204" pitchFamily="34" charset="-122"/>
            </a:endParaRPr>
          </a:p>
        </p:txBody>
      </p:sp>
      <p:sp>
        <p:nvSpPr>
          <p:cNvPr id="21" name="文本框 9"/>
          <p:cNvSpPr txBox="1"/>
          <p:nvPr/>
        </p:nvSpPr>
        <p:spPr>
          <a:xfrm>
            <a:off x="925095" y="2087468"/>
            <a:ext cx="12486110" cy="2862322"/>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基于财务分析的交易策略能够帮助我们战胜市场吗？</a:t>
            </a:r>
            <a:endParaRPr lang="en-US" altLang="zh-CN" sz="2400" b="1" kern="100" dirty="0">
              <a:solidFill>
                <a:srgbClr val="6A005F"/>
              </a:solidFill>
              <a:latin typeface="微软雅黑" panose="020B0503020204020204" pitchFamily="34" charset="-122"/>
              <a:ea typeface="微软雅黑" panose="020B0503020204020204" pitchFamily="34" charset="-122"/>
            </a:endParaRPr>
          </a:p>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加入什么样的因素能够提升上述交易策略的获利能力？</a:t>
            </a:r>
            <a:endParaRPr lang="en-US" altLang="zh-CN" sz="2400" b="1" kern="100" dirty="0">
              <a:solidFill>
                <a:srgbClr val="6A005F"/>
              </a:solidFill>
              <a:latin typeface="微软雅黑" panose="020B0503020204020204" pitchFamily="34" charset="-122"/>
              <a:ea typeface="微软雅黑" panose="020B0503020204020204" pitchFamily="34" charset="-122"/>
            </a:endParaRPr>
          </a:p>
          <a:p>
            <a:pPr marL="342900" indent="-342900" fontAlgn="ctr">
              <a:lnSpc>
                <a:spcPct val="150000"/>
              </a:lnSpc>
              <a:buFont typeface="Wingdings" panose="05000000000000000000" pitchFamily="2" charset="2"/>
              <a:buChar char="n"/>
            </a:pPr>
            <a:r>
              <a:rPr lang="zh-CN" altLang="zh-CN" sz="2400" b="1" kern="100" dirty="0">
                <a:solidFill>
                  <a:srgbClr val="6A005F"/>
                </a:solidFill>
                <a:latin typeface="微软雅黑" panose="020B0503020204020204" pitchFamily="34" charset="-122"/>
                <a:ea typeface="微软雅黑" panose="020B0503020204020204" pitchFamily="34" charset="-122"/>
              </a:rPr>
              <a:t>假设持有</a:t>
            </a:r>
            <a:r>
              <a:rPr lang="en-US" altLang="zh-CN" sz="2400" b="1" kern="100" dirty="0">
                <a:solidFill>
                  <a:srgbClr val="6A005F"/>
                </a:solidFill>
                <a:latin typeface="微软雅黑" panose="020B0503020204020204" pitchFamily="34" charset="-122"/>
                <a:ea typeface="微软雅黑" panose="020B0503020204020204" pitchFamily="34" charset="-122"/>
              </a:rPr>
              <a:t>100</a:t>
            </a:r>
            <a:r>
              <a:rPr lang="zh-CN" altLang="zh-CN" sz="2400" b="1" kern="100" dirty="0">
                <a:solidFill>
                  <a:srgbClr val="6A005F"/>
                </a:solidFill>
                <a:latin typeface="微软雅黑" panose="020B0503020204020204" pitchFamily="34" charset="-122"/>
                <a:ea typeface="微软雅黑" panose="020B0503020204020204" pitchFamily="34" charset="-122"/>
              </a:rPr>
              <a:t>万人民币，基于定期报告披露的财务指标，</a:t>
            </a:r>
            <a:r>
              <a:rPr lang="zh-CN" altLang="en-US" sz="2400" b="1" kern="100" dirty="0">
                <a:solidFill>
                  <a:srgbClr val="6A005F"/>
                </a:solidFill>
                <a:latin typeface="微软雅黑" panose="020B0503020204020204" pitchFamily="34" charset="-122"/>
                <a:ea typeface="微软雅黑" panose="020B0503020204020204" pitchFamily="34" charset="-122"/>
              </a:rPr>
              <a:t>能否找到一个稳定的交易策略：</a:t>
            </a:r>
            <a:endParaRPr lang="en-US" altLang="zh-CN" sz="2400" b="1" kern="100" dirty="0">
              <a:solidFill>
                <a:srgbClr val="6A005F"/>
              </a:solidFill>
              <a:latin typeface="微软雅黑" panose="020B0503020204020204" pitchFamily="34" charset="-122"/>
              <a:ea typeface="微软雅黑" panose="020B0503020204020204" pitchFamily="34" charset="-122"/>
            </a:endParaRPr>
          </a:p>
          <a:p>
            <a:pPr fontAlgn="ctr">
              <a:lnSpc>
                <a:spcPct val="150000"/>
              </a:lnSpc>
            </a:pPr>
            <a:r>
              <a:rPr lang="zh-CN" altLang="zh-CN" sz="2400" b="1" kern="100" dirty="0">
                <a:solidFill>
                  <a:srgbClr val="6A005F"/>
                </a:solidFill>
                <a:latin typeface="微软雅黑" panose="020B0503020204020204" pitchFamily="34" charset="-122"/>
                <a:ea typeface="微软雅黑" panose="020B0503020204020204" pitchFamily="34" charset="-122"/>
              </a:rPr>
              <a:t>取得超过市场的投资收益，同时回撤小于市场。</a:t>
            </a:r>
          </a:p>
          <a:p>
            <a:pPr marL="342900" indent="-342900" fontAlgn="ctr">
              <a:lnSpc>
                <a:spcPct val="150000"/>
              </a:lnSpc>
              <a:buFont typeface="Wingdings" panose="05000000000000000000" pitchFamily="2" charset="2"/>
              <a:buChar char="n"/>
            </a:pPr>
            <a:endParaRPr lang="en-US" altLang="zh-CN" sz="2400" b="1" kern="100" dirty="0">
              <a:solidFill>
                <a:srgbClr val="6A005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21355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88B9571-D60F-4BC5-B340-E8AE73237C0D}"/>
              </a:ext>
            </a:extLst>
          </p:cNvPr>
          <p:cNvSpPr>
            <a:spLocks noGrp="1"/>
          </p:cNvSpPr>
          <p:nvPr>
            <p:ph type="sldNum" sz="quarter" idx="12"/>
          </p:nvPr>
        </p:nvSpPr>
        <p:spPr/>
        <p:txBody>
          <a:bodyPr/>
          <a:lstStyle/>
          <a:p>
            <a:fld id="{C81C7A00-EA56-4E0E-BA65-B9A75A975070}" type="slidenum">
              <a:rPr lang="zh-CN" altLang="en-US" smtClean="0"/>
              <a:t>11</a:t>
            </a:fld>
            <a:endParaRPr lang="zh-CN" altLang="en-US"/>
          </a:p>
        </p:txBody>
      </p:sp>
      <p:pic>
        <p:nvPicPr>
          <p:cNvPr id="4" name="图片 3">
            <a:extLst>
              <a:ext uri="{FF2B5EF4-FFF2-40B4-BE49-F238E27FC236}">
                <a16:creationId xmlns:a16="http://schemas.microsoft.com/office/drawing/2014/main" id="{B9102076-0EB1-48F8-94BF-22233B2E6B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922" y="523849"/>
            <a:ext cx="6517849" cy="4192178"/>
          </a:xfrm>
          <a:prstGeom prst="rect">
            <a:avLst/>
          </a:prstGeom>
        </p:spPr>
      </p:pic>
      <p:sp>
        <p:nvSpPr>
          <p:cNvPr id="5" name="文本框 4">
            <a:extLst>
              <a:ext uri="{FF2B5EF4-FFF2-40B4-BE49-F238E27FC236}">
                <a16:creationId xmlns:a16="http://schemas.microsoft.com/office/drawing/2014/main" id="{AC0E4161-4915-4DA7-9FB5-BA72A4E8EF47}"/>
              </a:ext>
            </a:extLst>
          </p:cNvPr>
          <p:cNvSpPr txBox="1"/>
          <p:nvPr/>
        </p:nvSpPr>
        <p:spPr>
          <a:xfrm>
            <a:off x="970961" y="5213023"/>
            <a:ext cx="9982985" cy="646331"/>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本杰明</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格雷厄姆（</a:t>
            </a:r>
            <a:r>
              <a:rPr lang="en-US" altLang="zh-CN" dirty="0">
                <a:latin typeface="华文楷体" panose="02010600040101010101" pitchFamily="2" charset="-122"/>
                <a:ea typeface="华文楷体" panose="02010600040101010101" pitchFamily="2" charset="-122"/>
              </a:rPr>
              <a:t>1894-1976</a:t>
            </a:r>
            <a:r>
              <a:rPr lang="zh-CN" altLang="en-US" dirty="0">
                <a:latin typeface="华文楷体" panose="02010600040101010101" pitchFamily="2" charset="-122"/>
                <a:ea typeface="华文楷体" panose="02010600040101010101" pitchFamily="2" charset="-122"/>
              </a:rPr>
              <a:t>），男，</a:t>
            </a:r>
            <a:r>
              <a:rPr lang="en-US" altLang="zh-CN" dirty="0">
                <a:latin typeface="华文楷体" panose="02010600040101010101" pitchFamily="2" charset="-122"/>
                <a:ea typeface="华文楷体" panose="02010600040101010101" pitchFamily="2" charset="-122"/>
              </a:rPr>
              <a:t>1894</a:t>
            </a:r>
            <a:r>
              <a:rPr lang="zh-CN" altLang="en-US"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5</a:t>
            </a:r>
            <a:r>
              <a:rPr lang="zh-CN" altLang="en-US" dirty="0">
                <a:latin typeface="华文楷体" panose="02010600040101010101" pitchFamily="2" charset="-122"/>
                <a:ea typeface="华文楷体" panose="02010600040101010101" pitchFamily="2" charset="-122"/>
              </a:rPr>
              <a:t>月</a:t>
            </a:r>
            <a:r>
              <a:rPr lang="en-US" altLang="zh-CN" dirty="0">
                <a:latin typeface="华文楷体" panose="02010600040101010101" pitchFamily="2" charset="-122"/>
                <a:ea typeface="华文楷体" panose="02010600040101010101" pitchFamily="2" charset="-122"/>
              </a:rPr>
              <a:t>9</a:t>
            </a:r>
            <a:r>
              <a:rPr lang="zh-CN" altLang="en-US" dirty="0">
                <a:latin typeface="华文楷体" panose="02010600040101010101" pitchFamily="2" charset="-122"/>
                <a:ea typeface="华文楷体" panose="02010600040101010101" pitchFamily="2" charset="-122"/>
              </a:rPr>
              <a:t>日出生于英国伦敦。</a:t>
            </a:r>
            <a:r>
              <a:rPr lang="zh-CN" altLang="en-US" dirty="0">
                <a:latin typeface="华文楷体" panose="02010600040101010101" pitchFamily="2" charset="-122"/>
                <a:ea typeface="华文楷体" panose="02010600040101010101" pitchFamily="2" charset="-122"/>
                <a:hlinkClick r:id="rId3"/>
              </a:rPr>
              <a:t>证券分析师</a:t>
            </a:r>
            <a:r>
              <a:rPr lang="zh-CN" altLang="en-US" dirty="0">
                <a:latin typeface="华文楷体" panose="02010600040101010101" pitchFamily="2" charset="-122"/>
                <a:ea typeface="华文楷体" panose="02010600040101010101" pitchFamily="2" charset="-122"/>
              </a:rPr>
              <a:t>。他享有“华尔街教父”的美誉。代表作品有</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证券分析</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hlinkClick r:id="rId4"/>
              </a:rPr>
              <a:t>聪明的投资者</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等。</a:t>
            </a:r>
          </a:p>
        </p:txBody>
      </p:sp>
      <p:sp>
        <p:nvSpPr>
          <p:cNvPr id="3" name="对话气泡: 椭圆形 2">
            <a:extLst>
              <a:ext uri="{FF2B5EF4-FFF2-40B4-BE49-F238E27FC236}">
                <a16:creationId xmlns:a16="http://schemas.microsoft.com/office/drawing/2014/main" id="{EA8E32CD-47CA-4F33-99DA-A8FC12C18641}"/>
              </a:ext>
            </a:extLst>
          </p:cNvPr>
          <p:cNvSpPr/>
          <p:nvPr/>
        </p:nvSpPr>
        <p:spPr>
          <a:xfrm>
            <a:off x="8700940" y="1376313"/>
            <a:ext cx="3893270" cy="2318994"/>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000" dirty="0">
                <a:solidFill>
                  <a:srgbClr val="00B0F0"/>
                </a:solidFill>
                <a:latin typeface="华文楷体" panose="02010600040101010101" pitchFamily="2" charset="-122"/>
                <a:ea typeface="华文楷体" panose="02010600040101010101" pitchFamily="2" charset="-122"/>
              </a:rPr>
              <a:t>市净率低于</a:t>
            </a:r>
            <a:r>
              <a:rPr lang="en-US" altLang="zh-CN" sz="2000" dirty="0">
                <a:solidFill>
                  <a:srgbClr val="00B0F0"/>
                </a:solidFill>
                <a:latin typeface="华文楷体" panose="02010600040101010101" pitchFamily="2" charset="-122"/>
                <a:ea typeface="华文楷体" panose="02010600040101010101" pitchFamily="2" charset="-122"/>
              </a:rPr>
              <a:t>0.8</a:t>
            </a:r>
            <a:r>
              <a:rPr lang="zh-CN" altLang="en-US" sz="2000" dirty="0">
                <a:solidFill>
                  <a:srgbClr val="00B0F0"/>
                </a:solidFill>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2920067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AD38560-6579-48DA-9EF9-99A8AC9B1DDF}"/>
              </a:ext>
            </a:extLst>
          </p:cNvPr>
          <p:cNvSpPr>
            <a:spLocks noGrp="1"/>
          </p:cNvSpPr>
          <p:nvPr>
            <p:ph type="sldNum" sz="quarter" idx="12"/>
          </p:nvPr>
        </p:nvSpPr>
        <p:spPr/>
        <p:txBody>
          <a:bodyPr/>
          <a:lstStyle/>
          <a:p>
            <a:fld id="{C81C7A00-EA56-4E0E-BA65-B9A75A975070}" type="slidenum">
              <a:rPr lang="zh-CN" altLang="en-US" smtClean="0"/>
              <a:t>12</a:t>
            </a:fld>
            <a:endParaRPr lang="zh-CN" altLang="en-US"/>
          </a:p>
        </p:txBody>
      </p:sp>
      <p:pic>
        <p:nvPicPr>
          <p:cNvPr id="4" name="图片 3">
            <a:extLst>
              <a:ext uri="{FF2B5EF4-FFF2-40B4-BE49-F238E27FC236}">
                <a16:creationId xmlns:a16="http://schemas.microsoft.com/office/drawing/2014/main" id="{F17B3029-9660-411B-B3A6-29114445AF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8421" y="779477"/>
            <a:ext cx="6919274" cy="3896217"/>
          </a:xfrm>
          <a:prstGeom prst="rect">
            <a:avLst/>
          </a:prstGeom>
        </p:spPr>
      </p:pic>
      <p:sp>
        <p:nvSpPr>
          <p:cNvPr id="5" name="文本框 4">
            <a:extLst>
              <a:ext uri="{FF2B5EF4-FFF2-40B4-BE49-F238E27FC236}">
                <a16:creationId xmlns:a16="http://schemas.microsoft.com/office/drawing/2014/main" id="{78794321-38E0-4480-990C-0131F654E7ED}"/>
              </a:ext>
            </a:extLst>
          </p:cNvPr>
          <p:cNvSpPr txBox="1"/>
          <p:nvPr/>
        </p:nvSpPr>
        <p:spPr>
          <a:xfrm>
            <a:off x="1329179" y="5147035"/>
            <a:ext cx="9935852" cy="923330"/>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彼得</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林奇（</a:t>
            </a:r>
            <a:r>
              <a:rPr lang="en-US" altLang="zh-CN" dirty="0">
                <a:latin typeface="华文楷体" panose="02010600040101010101" pitchFamily="2" charset="-122"/>
                <a:ea typeface="华文楷体" panose="02010600040101010101" pitchFamily="2" charset="-122"/>
              </a:rPr>
              <a:t>Peter Lynch</a:t>
            </a:r>
            <a:r>
              <a:rPr lang="zh-CN" altLang="en-US" dirty="0">
                <a:latin typeface="华文楷体" panose="02010600040101010101" pitchFamily="2" charset="-122"/>
                <a:ea typeface="华文楷体" panose="02010600040101010101" pitchFamily="2" charset="-122"/>
              </a:rPr>
              <a:t>），出生于</a:t>
            </a:r>
            <a:r>
              <a:rPr lang="en-US" altLang="zh-CN" dirty="0">
                <a:latin typeface="华文楷体" panose="02010600040101010101" pitchFamily="2" charset="-122"/>
                <a:ea typeface="华文楷体" panose="02010600040101010101" pitchFamily="2" charset="-122"/>
              </a:rPr>
              <a:t>1944</a:t>
            </a:r>
            <a:r>
              <a:rPr lang="zh-CN" altLang="en-US"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月</a:t>
            </a:r>
            <a:r>
              <a:rPr lang="en-US" altLang="zh-CN" dirty="0">
                <a:latin typeface="华文楷体" panose="02010600040101010101" pitchFamily="2" charset="-122"/>
                <a:ea typeface="华文楷体" panose="02010600040101010101" pitchFamily="2" charset="-122"/>
              </a:rPr>
              <a:t>19</a:t>
            </a:r>
            <a:r>
              <a:rPr lang="zh-CN" altLang="en-US" dirty="0">
                <a:latin typeface="华文楷体" panose="02010600040101010101" pitchFamily="2" charset="-122"/>
                <a:ea typeface="华文楷体" panose="02010600040101010101" pitchFamily="2" charset="-122"/>
              </a:rPr>
              <a:t>日，是一位卓越的</a:t>
            </a:r>
            <a:r>
              <a:rPr lang="zh-CN" altLang="en-US" dirty="0">
                <a:latin typeface="华文楷体" panose="02010600040101010101" pitchFamily="2" charset="-122"/>
                <a:ea typeface="华文楷体" panose="02010600040101010101" pitchFamily="2" charset="-122"/>
                <a:hlinkClick r:id="rId3">
                  <a:extLst>
                    <a:ext uri="{A12FA001-AC4F-418D-AE19-62706E023703}">
                      <ahyp:hlinkClr xmlns:ahyp="http://schemas.microsoft.com/office/drawing/2018/hyperlinkcolor" val="tx"/>
                    </a:ext>
                  </a:extLst>
                </a:hlinkClick>
              </a:rPr>
              <a:t>股票投资</a:t>
            </a:r>
            <a:r>
              <a:rPr lang="zh-CN" altLang="en-US" dirty="0">
                <a:latin typeface="华文楷体" panose="02010600040101010101" pitchFamily="2" charset="-122"/>
                <a:ea typeface="华文楷体" panose="02010600040101010101" pitchFamily="2" charset="-122"/>
              </a:rPr>
              <a:t>家和</a:t>
            </a:r>
            <a:r>
              <a:rPr lang="zh-CN" altLang="en-US" dirty="0">
                <a:latin typeface="华文楷体" panose="02010600040101010101" pitchFamily="2" charset="-122"/>
                <a:ea typeface="华文楷体" panose="02010600040101010101" pitchFamily="2" charset="-122"/>
                <a:hlinkClick r:id="rId4">
                  <a:extLst>
                    <a:ext uri="{A12FA001-AC4F-418D-AE19-62706E023703}">
                      <ahyp:hlinkClr xmlns:ahyp="http://schemas.microsoft.com/office/drawing/2018/hyperlinkcolor" val="tx"/>
                    </a:ext>
                  </a:extLst>
                </a:hlinkClick>
              </a:rPr>
              <a:t>证券投资基金</a:t>
            </a:r>
            <a:r>
              <a:rPr lang="zh-CN" altLang="en-US" dirty="0">
                <a:latin typeface="华文楷体" panose="02010600040101010101" pitchFamily="2" charset="-122"/>
                <a:ea typeface="华文楷体" panose="02010600040101010101" pitchFamily="2" charset="-122"/>
              </a:rPr>
              <a:t>经理。他曾是富达公司</a:t>
            </a:r>
            <a:r>
              <a:rPr lang="en-US" altLang="zh-CN" dirty="0">
                <a:latin typeface="华文楷体" panose="02010600040101010101" pitchFamily="2" charset="-122"/>
                <a:ea typeface="华文楷体" panose="02010600040101010101" pitchFamily="2" charset="-122"/>
              </a:rPr>
              <a:t>(Fidelity)</a:t>
            </a:r>
            <a:r>
              <a:rPr lang="zh-CN" altLang="en-US" dirty="0">
                <a:latin typeface="华文楷体" panose="02010600040101010101" pitchFamily="2" charset="-122"/>
                <a:ea typeface="华文楷体" panose="02010600040101010101" pitchFamily="2" charset="-122"/>
              </a:rPr>
              <a:t> </a:t>
            </a:r>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  的副主席，富达基金托管人董事会成员之一，现已退休从事于慈善事业。</a:t>
            </a:r>
            <a:endParaRPr lang="zh-CN" altLang="en-US" b="1" dirty="0">
              <a:solidFill>
                <a:srgbClr val="FFC000"/>
              </a:solidFill>
              <a:latin typeface="华文楷体" panose="02010600040101010101" pitchFamily="2" charset="-122"/>
              <a:ea typeface="华文楷体" panose="02010600040101010101" pitchFamily="2" charset="-122"/>
            </a:endParaRPr>
          </a:p>
        </p:txBody>
      </p:sp>
      <p:sp>
        <p:nvSpPr>
          <p:cNvPr id="3" name="对话气泡: 椭圆形 2">
            <a:extLst>
              <a:ext uri="{FF2B5EF4-FFF2-40B4-BE49-F238E27FC236}">
                <a16:creationId xmlns:a16="http://schemas.microsoft.com/office/drawing/2014/main" id="{8277437B-A748-4DCA-802E-132740000E02}"/>
              </a:ext>
            </a:extLst>
          </p:cNvPr>
          <p:cNvSpPr/>
          <p:nvPr/>
        </p:nvSpPr>
        <p:spPr>
          <a:xfrm>
            <a:off x="9576847" y="1772239"/>
            <a:ext cx="3553905" cy="1781666"/>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dirty="0">
                <a:solidFill>
                  <a:srgbClr val="00B0F0"/>
                </a:solidFill>
                <a:latin typeface="华文楷体" panose="02010600040101010101" pitchFamily="2" charset="-122"/>
                <a:ea typeface="华文楷体" panose="02010600040101010101" pitchFamily="2" charset="-122"/>
              </a:rPr>
              <a:t>精挑细选，长期持有绩优股！</a:t>
            </a:r>
          </a:p>
        </p:txBody>
      </p:sp>
    </p:spTree>
    <p:extLst>
      <p:ext uri="{BB962C8B-B14F-4D97-AF65-F5344CB8AC3E}">
        <p14:creationId xmlns:p14="http://schemas.microsoft.com/office/powerpoint/2010/main" val="3758859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FFE0251-00DC-4222-9D95-6A4C5647DE8E}"/>
              </a:ext>
            </a:extLst>
          </p:cNvPr>
          <p:cNvSpPr>
            <a:spLocks noGrp="1"/>
          </p:cNvSpPr>
          <p:nvPr>
            <p:ph type="sldNum" sz="quarter" idx="12"/>
          </p:nvPr>
        </p:nvSpPr>
        <p:spPr/>
        <p:txBody>
          <a:bodyPr/>
          <a:lstStyle/>
          <a:p>
            <a:fld id="{C81C7A00-EA56-4E0E-BA65-B9A75A975070}" type="slidenum">
              <a:rPr lang="zh-CN" altLang="en-US" smtClean="0"/>
              <a:t>13</a:t>
            </a:fld>
            <a:endParaRPr lang="zh-CN" altLang="en-US"/>
          </a:p>
        </p:txBody>
      </p:sp>
      <p:pic>
        <p:nvPicPr>
          <p:cNvPr id="4" name="图片 3">
            <a:extLst>
              <a:ext uri="{FF2B5EF4-FFF2-40B4-BE49-F238E27FC236}">
                <a16:creationId xmlns:a16="http://schemas.microsoft.com/office/drawing/2014/main" id="{C32795E3-300E-4105-9DC0-0E77EFAE45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3810" y="1049312"/>
            <a:ext cx="9308892" cy="4452078"/>
          </a:xfrm>
          <a:prstGeom prst="rect">
            <a:avLst/>
          </a:prstGeom>
        </p:spPr>
      </p:pic>
    </p:spTree>
    <p:extLst>
      <p:ext uri="{BB962C8B-B14F-4D97-AF65-F5344CB8AC3E}">
        <p14:creationId xmlns:p14="http://schemas.microsoft.com/office/powerpoint/2010/main" val="3616781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CC3A31B-53A6-4FB1-83A1-357F9F4FFA39}"/>
              </a:ext>
            </a:extLst>
          </p:cNvPr>
          <p:cNvSpPr>
            <a:spLocks noGrp="1"/>
          </p:cNvSpPr>
          <p:nvPr>
            <p:ph type="sldNum" sz="quarter" idx="12"/>
          </p:nvPr>
        </p:nvSpPr>
        <p:spPr/>
        <p:txBody>
          <a:bodyPr/>
          <a:lstStyle/>
          <a:p>
            <a:fld id="{C81C7A00-EA56-4E0E-BA65-B9A75A975070}" type="slidenum">
              <a:rPr lang="zh-CN" altLang="en-US" smtClean="0"/>
              <a:t>14</a:t>
            </a:fld>
            <a:endParaRPr lang="zh-CN" altLang="en-US"/>
          </a:p>
        </p:txBody>
      </p:sp>
      <p:pic>
        <p:nvPicPr>
          <p:cNvPr id="4" name="图片 3">
            <a:extLst>
              <a:ext uri="{FF2B5EF4-FFF2-40B4-BE49-F238E27FC236}">
                <a16:creationId xmlns:a16="http://schemas.microsoft.com/office/drawing/2014/main" id="{A900597E-7E68-48A5-9243-251695267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4205" y="1090858"/>
            <a:ext cx="6572250" cy="3714750"/>
          </a:xfrm>
          <a:prstGeom prst="rect">
            <a:avLst/>
          </a:prstGeom>
        </p:spPr>
      </p:pic>
      <p:sp>
        <p:nvSpPr>
          <p:cNvPr id="6" name="文本框 5">
            <a:extLst>
              <a:ext uri="{FF2B5EF4-FFF2-40B4-BE49-F238E27FC236}">
                <a16:creationId xmlns:a16="http://schemas.microsoft.com/office/drawing/2014/main" id="{E3A2AAF1-A5D9-4BD8-B49A-5259B396C44E}"/>
              </a:ext>
            </a:extLst>
          </p:cNvPr>
          <p:cNvSpPr txBox="1"/>
          <p:nvPr/>
        </p:nvSpPr>
        <p:spPr>
          <a:xfrm>
            <a:off x="782425" y="5410986"/>
            <a:ext cx="10162095" cy="646331"/>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沃伦</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巴菲特（</a:t>
            </a:r>
            <a:r>
              <a:rPr lang="en-US" altLang="zh-CN" dirty="0">
                <a:latin typeface="华文楷体" panose="02010600040101010101" pitchFamily="2" charset="-122"/>
                <a:ea typeface="华文楷体" panose="02010600040101010101" pitchFamily="2" charset="-122"/>
              </a:rPr>
              <a:t>Warren E. Buffett</a:t>
            </a:r>
            <a:r>
              <a:rPr lang="zh-CN" altLang="en-US" dirty="0">
                <a:latin typeface="华文楷体" panose="02010600040101010101" pitchFamily="2" charset="-122"/>
                <a:ea typeface="华文楷体" panose="02010600040101010101" pitchFamily="2" charset="-122"/>
              </a:rPr>
              <a:t>），男，</a:t>
            </a:r>
            <a:r>
              <a:rPr lang="en-US" altLang="zh-CN" dirty="0">
                <a:latin typeface="华文楷体" panose="02010600040101010101" pitchFamily="2" charset="-122"/>
                <a:ea typeface="华文楷体" panose="02010600040101010101" pitchFamily="2" charset="-122"/>
              </a:rPr>
              <a:t>1930</a:t>
            </a:r>
            <a:r>
              <a:rPr lang="zh-CN" altLang="en-US" dirty="0">
                <a:latin typeface="华文楷体" panose="02010600040101010101" pitchFamily="2" charset="-122"/>
                <a:ea typeface="华文楷体" panose="02010600040101010101" pitchFamily="2" charset="-122"/>
              </a:rPr>
              <a:t>年</a:t>
            </a:r>
            <a:r>
              <a:rPr lang="en-US" altLang="zh-CN" dirty="0">
                <a:latin typeface="华文楷体" panose="02010600040101010101" pitchFamily="2" charset="-122"/>
                <a:ea typeface="华文楷体" panose="02010600040101010101" pitchFamily="2" charset="-122"/>
              </a:rPr>
              <a:t>8</a:t>
            </a:r>
            <a:r>
              <a:rPr lang="zh-CN" altLang="en-US" dirty="0">
                <a:latin typeface="华文楷体" panose="02010600040101010101" pitchFamily="2" charset="-122"/>
                <a:ea typeface="华文楷体" panose="02010600040101010101" pitchFamily="2" charset="-122"/>
              </a:rPr>
              <a:t>月</a:t>
            </a:r>
            <a:r>
              <a:rPr lang="en-US" altLang="zh-CN" dirty="0">
                <a:latin typeface="华文楷体" panose="02010600040101010101" pitchFamily="2" charset="-122"/>
                <a:ea typeface="华文楷体" panose="02010600040101010101" pitchFamily="2" charset="-122"/>
              </a:rPr>
              <a:t>30</a:t>
            </a:r>
            <a:r>
              <a:rPr lang="zh-CN" altLang="en-US" dirty="0">
                <a:latin typeface="华文楷体" panose="02010600040101010101" pitchFamily="2" charset="-122"/>
                <a:ea typeface="华文楷体" panose="02010600040101010101" pitchFamily="2" charset="-122"/>
              </a:rPr>
              <a:t>日生于美国</a:t>
            </a:r>
            <a:r>
              <a:rPr lang="zh-CN" altLang="en-US" dirty="0">
                <a:latin typeface="华文楷体" panose="02010600040101010101" pitchFamily="2" charset="-122"/>
                <a:ea typeface="华文楷体" panose="02010600040101010101" pitchFamily="2" charset="-122"/>
                <a:hlinkClick r:id="rId3">
                  <a:extLst>
                    <a:ext uri="{A12FA001-AC4F-418D-AE19-62706E023703}">
                      <ahyp:hlinkClr xmlns:ahyp="http://schemas.microsoft.com/office/drawing/2018/hyperlinkcolor" val="tx"/>
                    </a:ext>
                  </a:extLst>
                </a:hlinkClick>
              </a:rPr>
              <a:t>内布拉斯加州</a:t>
            </a:r>
            <a:r>
              <a:rPr lang="zh-CN" altLang="en-US" dirty="0">
                <a:latin typeface="华文楷体" panose="02010600040101010101" pitchFamily="2" charset="-122"/>
                <a:ea typeface="华文楷体" panose="02010600040101010101" pitchFamily="2" charset="-122"/>
              </a:rPr>
              <a:t>的奥马哈市，</a:t>
            </a:r>
            <a:r>
              <a:rPr lang="zh-CN" altLang="en-US" dirty="0">
                <a:latin typeface="华文楷体" panose="02010600040101010101" pitchFamily="2" charset="-122"/>
                <a:ea typeface="华文楷体" panose="02010600040101010101" pitchFamily="2" charset="-122"/>
                <a:hlinkClick r:id="rId4">
                  <a:extLst>
                    <a:ext uri="{A12FA001-AC4F-418D-AE19-62706E023703}">
                      <ahyp:hlinkClr xmlns:ahyp="http://schemas.microsoft.com/office/drawing/2018/hyperlinkcolor" val="tx"/>
                    </a:ext>
                  </a:extLst>
                </a:hlinkClick>
              </a:rPr>
              <a:t>经济学</a:t>
            </a:r>
            <a:r>
              <a:rPr lang="zh-CN" altLang="en-US" dirty="0">
                <a:latin typeface="华文楷体" panose="02010600040101010101" pitchFamily="2" charset="-122"/>
                <a:ea typeface="华文楷体" panose="02010600040101010101" pitchFamily="2" charset="-122"/>
                <a:hlinkClick r:id="rId5">
                  <a:extLst>
                    <a:ext uri="{A12FA001-AC4F-418D-AE19-62706E023703}">
                      <ahyp:hlinkClr xmlns:ahyp="http://schemas.microsoft.com/office/drawing/2018/hyperlinkcolor" val="tx"/>
                    </a:ext>
                  </a:extLst>
                </a:hlinkClick>
              </a:rPr>
              <a:t>硕士</a:t>
            </a:r>
            <a:r>
              <a:rPr lang="zh-CN" altLang="en-US" dirty="0">
                <a:latin typeface="华文楷体" panose="02010600040101010101" pitchFamily="2" charset="-122"/>
                <a:ea typeface="华文楷体" panose="02010600040101010101" pitchFamily="2" charset="-122"/>
              </a:rPr>
              <a:t>，全球著名的投资家，主要投资品种有</a:t>
            </a:r>
            <a:r>
              <a:rPr lang="zh-CN" altLang="en-US" dirty="0">
                <a:latin typeface="华文楷体" panose="02010600040101010101" pitchFamily="2" charset="-122"/>
                <a:ea typeface="华文楷体" panose="02010600040101010101" pitchFamily="2" charset="-122"/>
                <a:hlinkClick r:id="rId6">
                  <a:extLst>
                    <a:ext uri="{A12FA001-AC4F-418D-AE19-62706E023703}">
                      <ahyp:hlinkClr xmlns:ahyp="http://schemas.microsoft.com/office/drawing/2018/hyperlinkcolor" val="tx"/>
                    </a:ext>
                  </a:extLst>
                </a:hlinkClick>
              </a:rPr>
              <a:t>股票</a:t>
            </a:r>
            <a:r>
              <a:rPr lang="zh-CN" altLang="en-US"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hlinkClick r:id="rId7">
                  <a:extLst>
                    <a:ext uri="{A12FA001-AC4F-418D-AE19-62706E023703}">
                      <ahyp:hlinkClr xmlns:ahyp="http://schemas.microsoft.com/office/drawing/2018/hyperlinkcolor" val="tx"/>
                    </a:ext>
                  </a:extLst>
                </a:hlinkClick>
              </a:rPr>
              <a:t>基金</a:t>
            </a:r>
            <a:r>
              <a:rPr lang="zh-CN" altLang="en-US" dirty="0">
                <a:latin typeface="华文楷体" panose="02010600040101010101" pitchFamily="2" charset="-122"/>
                <a:ea typeface="华文楷体" panose="02010600040101010101" pitchFamily="2" charset="-122"/>
              </a:rPr>
              <a:t>行业。</a:t>
            </a:r>
          </a:p>
        </p:txBody>
      </p:sp>
      <p:sp>
        <p:nvSpPr>
          <p:cNvPr id="3" name="对话气泡: 椭圆形 2">
            <a:extLst>
              <a:ext uri="{FF2B5EF4-FFF2-40B4-BE49-F238E27FC236}">
                <a16:creationId xmlns:a16="http://schemas.microsoft.com/office/drawing/2014/main" id="{E04D695C-2739-426A-ACBD-3394627B3F64}"/>
              </a:ext>
            </a:extLst>
          </p:cNvPr>
          <p:cNvSpPr/>
          <p:nvPr/>
        </p:nvSpPr>
        <p:spPr>
          <a:xfrm>
            <a:off x="9973559" y="1310326"/>
            <a:ext cx="2978870" cy="2422688"/>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dirty="0">
                <a:solidFill>
                  <a:srgbClr val="00B0F0"/>
                </a:solidFill>
                <a:latin typeface="华文楷体" panose="02010600040101010101" pitchFamily="2" charset="-122"/>
                <a:ea typeface="华文楷体" panose="02010600040101010101" pitchFamily="2" charset="-122"/>
              </a:rPr>
              <a:t>低价的绩优股！</a:t>
            </a:r>
          </a:p>
        </p:txBody>
      </p:sp>
    </p:spTree>
    <p:extLst>
      <p:ext uri="{BB962C8B-B14F-4D97-AF65-F5344CB8AC3E}">
        <p14:creationId xmlns:p14="http://schemas.microsoft.com/office/powerpoint/2010/main" val="1357621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3FB4109-B5A6-4C90-B7CE-F37CF0FB87B0}"/>
              </a:ext>
            </a:extLst>
          </p:cNvPr>
          <p:cNvSpPr>
            <a:spLocks noGrp="1"/>
          </p:cNvSpPr>
          <p:nvPr>
            <p:ph type="sldNum" sz="quarter" idx="12"/>
          </p:nvPr>
        </p:nvSpPr>
        <p:spPr/>
        <p:txBody>
          <a:bodyPr/>
          <a:lstStyle/>
          <a:p>
            <a:fld id="{C81C7A00-EA56-4E0E-BA65-B9A75A975070}" type="slidenum">
              <a:rPr lang="zh-CN" altLang="en-US" smtClean="0"/>
              <a:t>15</a:t>
            </a:fld>
            <a:endParaRPr lang="zh-CN" altLang="en-US"/>
          </a:p>
        </p:txBody>
      </p:sp>
      <p:pic>
        <p:nvPicPr>
          <p:cNvPr id="5" name="图片 4">
            <a:extLst>
              <a:ext uri="{FF2B5EF4-FFF2-40B4-BE49-F238E27FC236}">
                <a16:creationId xmlns:a16="http://schemas.microsoft.com/office/drawing/2014/main" id="{EA547934-E189-4C75-9D88-BED41A44DA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3579" y="952107"/>
            <a:ext cx="7400042" cy="4996205"/>
          </a:xfrm>
          <a:prstGeom prst="rect">
            <a:avLst/>
          </a:prstGeom>
        </p:spPr>
      </p:pic>
    </p:spTree>
    <p:extLst>
      <p:ext uri="{BB962C8B-B14F-4D97-AF65-F5344CB8AC3E}">
        <p14:creationId xmlns:p14="http://schemas.microsoft.com/office/powerpoint/2010/main" val="282653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A1C41B7-1FEF-4157-AB6D-65E292C4D597}"/>
              </a:ext>
            </a:extLst>
          </p:cNvPr>
          <p:cNvSpPr>
            <a:spLocks noGrp="1"/>
          </p:cNvSpPr>
          <p:nvPr>
            <p:ph type="sldNum" sz="quarter" idx="12"/>
          </p:nvPr>
        </p:nvSpPr>
        <p:spPr/>
        <p:txBody>
          <a:bodyPr/>
          <a:lstStyle/>
          <a:p>
            <a:fld id="{C81C7A00-EA56-4E0E-BA65-B9A75A975070}" type="slidenum">
              <a:rPr lang="zh-CN" altLang="en-US" smtClean="0"/>
              <a:t>16</a:t>
            </a:fld>
            <a:endParaRPr lang="zh-CN" altLang="en-US"/>
          </a:p>
        </p:txBody>
      </p:sp>
      <p:sp>
        <p:nvSpPr>
          <p:cNvPr id="3" name="文本框 2">
            <a:extLst>
              <a:ext uri="{FF2B5EF4-FFF2-40B4-BE49-F238E27FC236}">
                <a16:creationId xmlns:a16="http://schemas.microsoft.com/office/drawing/2014/main" id="{53F2577F-5A06-45F8-B61D-232803EFBB00}"/>
              </a:ext>
            </a:extLst>
          </p:cNvPr>
          <p:cNvSpPr txBox="1"/>
          <p:nvPr/>
        </p:nvSpPr>
        <p:spPr>
          <a:xfrm>
            <a:off x="1090367" y="5061584"/>
            <a:ext cx="9671901" cy="1754326"/>
          </a:xfrm>
          <a:prstGeom prst="rect">
            <a:avLst/>
          </a:prstGeom>
          <a:noFill/>
        </p:spPr>
        <p:txBody>
          <a:bodyPr wrap="square" rtlCol="0">
            <a:spAutoFit/>
          </a:bodyPr>
          <a:lstStyle/>
          <a:p>
            <a:endParaRPr lang="en-US" altLang="zh-CN" dirty="0">
              <a:latin typeface="华文楷体" panose="02010600040101010101" pitchFamily="2" charset="-122"/>
              <a:ea typeface="华文楷体" panose="02010600040101010101" pitchFamily="2" charset="-122"/>
            </a:endParaRPr>
          </a:p>
          <a:p>
            <a:r>
              <a:rPr lang="zh-CN" altLang="en-US" dirty="0">
                <a:solidFill>
                  <a:srgbClr val="7030A0"/>
                </a:solidFill>
                <a:latin typeface="华文楷体" panose="02010600040101010101" pitchFamily="2" charset="-122"/>
                <a:ea typeface="华文楷体" panose="02010600040101010101" pitchFamily="2" charset="-122"/>
              </a:rPr>
              <a:t>总结：</a:t>
            </a:r>
            <a:endParaRPr lang="en-US" altLang="zh-CN" dirty="0">
              <a:solidFill>
                <a:srgbClr val="7030A0"/>
              </a:solidFill>
              <a:latin typeface="华文楷体" panose="02010600040101010101" pitchFamily="2" charset="-122"/>
              <a:ea typeface="华文楷体" panose="02010600040101010101" pitchFamily="2" charset="-122"/>
            </a:endParaRPr>
          </a:p>
          <a:p>
            <a:r>
              <a:rPr lang="en-US" altLang="zh-CN" dirty="0">
                <a:solidFill>
                  <a:srgbClr val="7030A0"/>
                </a:solidFill>
                <a:latin typeface="华文楷体" panose="02010600040101010101" pitchFamily="2" charset="-122"/>
                <a:ea typeface="华文楷体" panose="02010600040101010101" pitchFamily="2" charset="-122"/>
              </a:rPr>
              <a:t>1</a:t>
            </a:r>
            <a:r>
              <a:rPr lang="zh-CN" altLang="en-US" dirty="0">
                <a:solidFill>
                  <a:srgbClr val="7030A0"/>
                </a:solidFill>
                <a:latin typeface="华文楷体" panose="02010600040101010101" pitchFamily="2" charset="-122"/>
                <a:ea typeface="华文楷体" panose="02010600040101010101" pitchFamily="2" charset="-122"/>
              </a:rPr>
              <a:t>、价值投资是一种投资策略，主要投资那些股价低于其内在价值的股票。因此，价值投资者总是积极地寻找他们认为被低估的股票。</a:t>
            </a:r>
            <a:endParaRPr lang="en-US" altLang="zh-CN" dirty="0">
              <a:solidFill>
                <a:srgbClr val="7030A0"/>
              </a:solidFill>
              <a:latin typeface="华文楷体" panose="02010600040101010101" pitchFamily="2" charset="-122"/>
              <a:ea typeface="华文楷体" panose="02010600040101010101" pitchFamily="2" charset="-122"/>
            </a:endParaRPr>
          </a:p>
          <a:p>
            <a:r>
              <a:rPr lang="en-US" altLang="zh-CN" dirty="0">
                <a:solidFill>
                  <a:srgbClr val="7030A0"/>
                </a:solidFill>
                <a:latin typeface="华文楷体" panose="02010600040101010101" pitchFamily="2" charset="-122"/>
                <a:ea typeface="华文楷体" panose="02010600040101010101" pitchFamily="2" charset="-122"/>
              </a:rPr>
              <a:t>2</a:t>
            </a:r>
            <a:r>
              <a:rPr lang="zh-CN" altLang="en-US" dirty="0">
                <a:solidFill>
                  <a:srgbClr val="7030A0"/>
                </a:solidFill>
                <a:latin typeface="华文楷体" panose="02010600040101010101" pitchFamily="2" charset="-122"/>
                <a:ea typeface="华文楷体" panose="02010600040101010101" pitchFamily="2" charset="-122"/>
              </a:rPr>
              <a:t>、市场对于利空消息的过度反应往往会导致股价走势偏离公司的当前基本面，这就给了价值投资者提供了一个以“折扣价”买进股票并获得长期收益的机会。</a:t>
            </a:r>
          </a:p>
        </p:txBody>
      </p:sp>
      <p:pic>
        <p:nvPicPr>
          <p:cNvPr id="5" name="图片 4">
            <a:extLst>
              <a:ext uri="{FF2B5EF4-FFF2-40B4-BE49-F238E27FC236}">
                <a16:creationId xmlns:a16="http://schemas.microsoft.com/office/drawing/2014/main" id="{39DB3CB7-84D5-4333-81BF-27C1E04910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4205" y="319088"/>
            <a:ext cx="7115175" cy="4743450"/>
          </a:xfrm>
          <a:prstGeom prst="rect">
            <a:avLst/>
          </a:prstGeom>
        </p:spPr>
      </p:pic>
    </p:spTree>
    <p:extLst>
      <p:ext uri="{BB962C8B-B14F-4D97-AF65-F5344CB8AC3E}">
        <p14:creationId xmlns:p14="http://schemas.microsoft.com/office/powerpoint/2010/main" val="332753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D71F281-1FE8-43E9-BB37-149E5C048B3F}"/>
              </a:ext>
            </a:extLst>
          </p:cNvPr>
          <p:cNvSpPr>
            <a:spLocks noGrp="1"/>
          </p:cNvSpPr>
          <p:nvPr>
            <p:ph type="sldNum" sz="quarter" idx="12"/>
          </p:nvPr>
        </p:nvSpPr>
        <p:spPr/>
        <p:txBody>
          <a:bodyPr/>
          <a:lstStyle/>
          <a:p>
            <a:fld id="{C81C7A00-EA56-4E0E-BA65-B9A75A975070}" type="slidenum">
              <a:rPr lang="zh-CN" altLang="en-US" smtClean="0"/>
              <a:t>17</a:t>
            </a:fld>
            <a:endParaRPr lang="zh-CN" altLang="en-US"/>
          </a:p>
        </p:txBody>
      </p:sp>
      <p:pic>
        <p:nvPicPr>
          <p:cNvPr id="4" name="图片 3">
            <a:extLst>
              <a:ext uri="{FF2B5EF4-FFF2-40B4-BE49-F238E27FC236}">
                <a16:creationId xmlns:a16="http://schemas.microsoft.com/office/drawing/2014/main" id="{07EF8EF1-82DE-469F-8019-BC9AAB5F79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952" y="810705"/>
            <a:ext cx="9662629" cy="4647414"/>
          </a:xfrm>
          <a:prstGeom prst="rect">
            <a:avLst/>
          </a:prstGeom>
        </p:spPr>
      </p:pic>
      <p:sp>
        <p:nvSpPr>
          <p:cNvPr id="5" name="文本框 4">
            <a:extLst>
              <a:ext uri="{FF2B5EF4-FFF2-40B4-BE49-F238E27FC236}">
                <a16:creationId xmlns:a16="http://schemas.microsoft.com/office/drawing/2014/main" id="{D9BB313E-50D7-40B2-8487-150C74A7CBB5}"/>
              </a:ext>
            </a:extLst>
          </p:cNvPr>
          <p:cNvSpPr txBox="1"/>
          <p:nvPr/>
        </p:nvSpPr>
        <p:spPr>
          <a:xfrm>
            <a:off x="1640263" y="5623242"/>
            <a:ext cx="8672660" cy="369332"/>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评论：理论很简单！但是操作起来很难，因为难以计算内在价值！</a:t>
            </a:r>
          </a:p>
        </p:txBody>
      </p:sp>
    </p:spTree>
    <p:extLst>
      <p:ext uri="{BB962C8B-B14F-4D97-AF65-F5344CB8AC3E}">
        <p14:creationId xmlns:p14="http://schemas.microsoft.com/office/powerpoint/2010/main" val="6984351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CDBDD44-1E0A-4D31-BB9B-9D34EE56B115}"/>
              </a:ext>
            </a:extLst>
          </p:cNvPr>
          <p:cNvSpPr>
            <a:spLocks noGrp="1"/>
          </p:cNvSpPr>
          <p:nvPr>
            <p:ph type="sldNum" sz="quarter" idx="12"/>
          </p:nvPr>
        </p:nvSpPr>
        <p:spPr/>
        <p:txBody>
          <a:bodyPr/>
          <a:lstStyle/>
          <a:p>
            <a:fld id="{C81C7A00-EA56-4E0E-BA65-B9A75A975070}" type="slidenum">
              <a:rPr lang="zh-CN" altLang="en-US" smtClean="0"/>
              <a:t>18</a:t>
            </a:fld>
            <a:endParaRPr lang="zh-CN" altLang="en-US"/>
          </a:p>
        </p:txBody>
      </p:sp>
      <p:sp>
        <p:nvSpPr>
          <p:cNvPr id="3" name="文本框 2">
            <a:extLst>
              <a:ext uri="{FF2B5EF4-FFF2-40B4-BE49-F238E27FC236}">
                <a16:creationId xmlns:a16="http://schemas.microsoft.com/office/drawing/2014/main" id="{32D2DBE1-8355-49FF-8839-B5FF478B8481}"/>
              </a:ext>
            </a:extLst>
          </p:cNvPr>
          <p:cNvSpPr txBox="1"/>
          <p:nvPr/>
        </p:nvSpPr>
        <p:spPr>
          <a:xfrm>
            <a:off x="1206630" y="815288"/>
            <a:ext cx="9144000" cy="369332"/>
          </a:xfrm>
          <a:prstGeom prst="rect">
            <a:avLst/>
          </a:prstGeom>
          <a:noFill/>
        </p:spPr>
        <p:txBody>
          <a:bodyPr wrap="square" rtlCol="0">
            <a:spAutoFit/>
          </a:bodyPr>
          <a:lstStyle/>
          <a:p>
            <a:pPr algn="ctr"/>
            <a:r>
              <a:rPr lang="zh-CN" altLang="en-US" dirty="0">
                <a:latin typeface="华文楷体" panose="02010600040101010101" pitchFamily="2" charset="-122"/>
                <a:ea typeface="华文楷体" panose="02010600040101010101" pitchFamily="2" charset="-122"/>
              </a:rPr>
              <a:t>内在价值如何估计？</a:t>
            </a:r>
          </a:p>
        </p:txBody>
      </p:sp>
      <p:pic>
        <p:nvPicPr>
          <p:cNvPr id="6" name="图片 5">
            <a:extLst>
              <a:ext uri="{FF2B5EF4-FFF2-40B4-BE49-F238E27FC236}">
                <a16:creationId xmlns:a16="http://schemas.microsoft.com/office/drawing/2014/main" id="{8B96ED66-BB1E-413C-AA3F-013E8E4C58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1619250"/>
            <a:ext cx="10287000" cy="3933138"/>
          </a:xfrm>
          <a:prstGeom prst="rect">
            <a:avLst/>
          </a:prstGeom>
        </p:spPr>
      </p:pic>
    </p:spTree>
    <p:extLst>
      <p:ext uri="{BB962C8B-B14F-4D97-AF65-F5344CB8AC3E}">
        <p14:creationId xmlns:p14="http://schemas.microsoft.com/office/powerpoint/2010/main" val="4271108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1914899-15E4-4CF5-A89C-D67CD10402D0}"/>
              </a:ext>
            </a:extLst>
          </p:cNvPr>
          <p:cNvSpPr>
            <a:spLocks noGrp="1"/>
          </p:cNvSpPr>
          <p:nvPr>
            <p:ph type="sldNum" sz="quarter" idx="12"/>
          </p:nvPr>
        </p:nvSpPr>
        <p:spPr/>
        <p:txBody>
          <a:bodyPr/>
          <a:lstStyle/>
          <a:p>
            <a:fld id="{C81C7A00-EA56-4E0E-BA65-B9A75A975070}" type="slidenum">
              <a:rPr lang="zh-CN" altLang="en-US" smtClean="0"/>
              <a:t>19</a:t>
            </a:fld>
            <a:endParaRPr lang="zh-CN" altLang="en-US"/>
          </a:p>
        </p:txBody>
      </p:sp>
      <p:sp>
        <p:nvSpPr>
          <p:cNvPr id="3" name="文本框 2">
            <a:extLst>
              <a:ext uri="{FF2B5EF4-FFF2-40B4-BE49-F238E27FC236}">
                <a16:creationId xmlns:a16="http://schemas.microsoft.com/office/drawing/2014/main" id="{A9350985-8E12-40FB-9AAC-748585BDA683}"/>
              </a:ext>
            </a:extLst>
          </p:cNvPr>
          <p:cNvSpPr txBox="1"/>
          <p:nvPr/>
        </p:nvSpPr>
        <p:spPr>
          <a:xfrm>
            <a:off x="1493363" y="1611984"/>
            <a:ext cx="7117237" cy="1477328"/>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还有什么方法？</a:t>
            </a:r>
            <a:endParaRPr lang="en-US" altLang="zh-CN" dirty="0">
              <a:latin typeface="华文楷体" panose="02010600040101010101" pitchFamily="2" charset="-122"/>
              <a:ea typeface="华文楷体" panose="02010600040101010101" pitchFamily="2" charset="-122"/>
            </a:endParaRPr>
          </a:p>
          <a:p>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CAPM</a:t>
            </a:r>
            <a:r>
              <a:rPr lang="zh-CN" altLang="en-US" dirty="0">
                <a:latin typeface="华文楷体" panose="02010600040101010101" pitchFamily="2" charset="-122"/>
                <a:ea typeface="华文楷体" panose="02010600040101010101" pitchFamily="2" charset="-122"/>
              </a:rPr>
              <a:t>、</a:t>
            </a:r>
            <a:r>
              <a:rPr lang="en-US" altLang="zh-CN" dirty="0" err="1">
                <a:latin typeface="华文楷体" panose="02010600040101010101" pitchFamily="2" charset="-122"/>
                <a:ea typeface="华文楷体" panose="02010600040101010101" pitchFamily="2" charset="-122"/>
              </a:rPr>
              <a:t>Fama</a:t>
            </a:r>
            <a:r>
              <a:rPr lang="en-US" altLang="zh-CN" dirty="0">
                <a:latin typeface="华文楷体" panose="02010600040101010101" pitchFamily="2" charset="-122"/>
                <a:ea typeface="华文楷体" panose="02010600040101010101" pitchFamily="2" charset="-122"/>
              </a:rPr>
              <a:t> and French</a:t>
            </a:r>
            <a:r>
              <a:rPr lang="zh-CN" altLang="en-US" dirty="0">
                <a:latin typeface="华文楷体" panose="02010600040101010101" pitchFamily="2" charset="-122"/>
                <a:ea typeface="华文楷体" panose="02010600040101010101" pitchFamily="2" charset="-122"/>
              </a:rPr>
              <a:t>三因素模型</a:t>
            </a:r>
            <a:endParaRPr lang="en-US" altLang="zh-CN" dirty="0">
              <a:latin typeface="华文楷体" panose="02010600040101010101" pitchFamily="2" charset="-122"/>
              <a:ea typeface="华文楷体" panose="02010600040101010101" pitchFamily="2" charset="-122"/>
            </a:endParaRPr>
          </a:p>
          <a:p>
            <a:r>
              <a:rPr lang="en-US" altLang="zh-CN" dirty="0">
                <a:latin typeface="华文楷体" panose="02010600040101010101" pitchFamily="2" charset="-122"/>
                <a:ea typeface="华文楷体" panose="02010600040101010101" pitchFamily="2" charset="-122"/>
              </a:rPr>
              <a:t>2</a:t>
            </a:r>
            <a:r>
              <a:rPr lang="zh-CN" altLang="en-US" dirty="0">
                <a:latin typeface="华文楷体" panose="02010600040101010101" pitchFamily="2" charset="-122"/>
                <a:ea typeface="华文楷体" panose="02010600040101010101" pitchFamily="2" charset="-122"/>
              </a:rPr>
              <a:t>、计量观估值理论衍生的方法</a:t>
            </a:r>
            <a:endParaRPr lang="en-US" altLang="zh-CN" dirty="0">
              <a:latin typeface="华文楷体" panose="02010600040101010101" pitchFamily="2" charset="-122"/>
              <a:ea typeface="华文楷体" panose="02010600040101010101" pitchFamily="2" charset="-122"/>
            </a:endParaRPr>
          </a:p>
          <a:p>
            <a:r>
              <a:rPr lang="en-US" altLang="zh-CN" dirty="0">
                <a:latin typeface="华文楷体" panose="02010600040101010101" pitchFamily="2" charset="-122"/>
                <a:ea typeface="华文楷体" panose="02010600040101010101" pitchFamily="2" charset="-122"/>
              </a:rPr>
              <a:t>3</a:t>
            </a:r>
            <a:r>
              <a:rPr lang="zh-CN" altLang="en-US" dirty="0">
                <a:latin typeface="华文楷体" panose="02010600040101010101" pitchFamily="2" charset="-122"/>
                <a:ea typeface="华文楷体" panose="02010600040101010101" pitchFamily="2" charset="-122"/>
              </a:rPr>
              <a:t>、期权估值理论衍生的方法</a:t>
            </a:r>
            <a:endParaRPr lang="en-US" altLang="zh-CN" dirty="0">
              <a:latin typeface="华文楷体" panose="02010600040101010101" pitchFamily="2" charset="-122"/>
              <a:ea typeface="华文楷体" panose="02010600040101010101" pitchFamily="2" charset="-122"/>
            </a:endParaRPr>
          </a:p>
          <a:p>
            <a:r>
              <a:rPr lang="en-US" altLang="zh-CN" dirty="0">
                <a:latin typeface="华文楷体" panose="02010600040101010101" pitchFamily="2" charset="-122"/>
                <a:ea typeface="华文楷体" panose="02010600040101010101" pitchFamily="2" charset="-122"/>
              </a:rPr>
              <a:t>4</a:t>
            </a:r>
            <a:r>
              <a:rPr lang="zh-CN" altLang="en-US" dirty="0">
                <a:latin typeface="华文楷体" panose="02010600040101010101" pitchFamily="2" charset="-122"/>
                <a:ea typeface="华文楷体" panose="02010600040101010101" pitchFamily="2" charset="-122"/>
              </a:rPr>
              <a:t>、行为金融理论衍生的方法</a:t>
            </a:r>
          </a:p>
        </p:txBody>
      </p:sp>
      <p:sp>
        <p:nvSpPr>
          <p:cNvPr id="4" name="文本框 3">
            <a:extLst>
              <a:ext uri="{FF2B5EF4-FFF2-40B4-BE49-F238E27FC236}">
                <a16:creationId xmlns:a16="http://schemas.microsoft.com/office/drawing/2014/main" id="{2DD85A1E-9CE3-428F-B169-34D485C2C721}"/>
              </a:ext>
            </a:extLst>
          </p:cNvPr>
          <p:cNvSpPr txBox="1"/>
          <p:nvPr/>
        </p:nvSpPr>
        <p:spPr>
          <a:xfrm>
            <a:off x="1493363" y="3619893"/>
            <a:ext cx="8489623" cy="1200329"/>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上述方法是否解决了估值科学性的问题？</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1</a:t>
            </a:r>
            <a:r>
              <a:rPr lang="zh-CN" altLang="en-US" sz="2400" dirty="0">
                <a:latin typeface="华文楷体" panose="02010600040101010101" pitchFamily="2" charset="-122"/>
                <a:ea typeface="华文楷体" panose="02010600040101010101" pitchFamily="2" charset="-122"/>
              </a:rPr>
              <a:t>、有比没有好！</a:t>
            </a:r>
            <a:endParaRPr lang="en-US" altLang="zh-CN" sz="2400" dirty="0">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2</a:t>
            </a:r>
            <a:r>
              <a:rPr lang="zh-CN" altLang="en-US" sz="2400" dirty="0">
                <a:latin typeface="华文楷体" panose="02010600040101010101" pitchFamily="2" charset="-122"/>
                <a:ea typeface="华文楷体" panose="02010600040101010101" pitchFamily="2" charset="-122"/>
              </a:rPr>
              <a:t>、方法越多，困扰越多，形成了选择的障碍！</a:t>
            </a:r>
          </a:p>
        </p:txBody>
      </p:sp>
    </p:spTree>
    <p:extLst>
      <p:ext uri="{BB962C8B-B14F-4D97-AF65-F5344CB8AC3E}">
        <p14:creationId xmlns:p14="http://schemas.microsoft.com/office/powerpoint/2010/main" val="42637306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47587" y="30140"/>
            <a:ext cx="12339587" cy="6886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矩形 23"/>
          <p:cNvSpPr/>
          <p:nvPr/>
        </p:nvSpPr>
        <p:spPr>
          <a:xfrm>
            <a:off x="4002462" y="805721"/>
            <a:ext cx="251303"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7100529" y="809928"/>
            <a:ext cx="1893187"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flipV="1">
            <a:off x="8993716" y="807144"/>
            <a:ext cx="565200" cy="468000"/>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文本框 36"/>
          <p:cNvSpPr txBox="1"/>
          <p:nvPr/>
        </p:nvSpPr>
        <p:spPr>
          <a:xfrm>
            <a:off x="2188389" y="3377532"/>
            <a:ext cx="6622415" cy="646331"/>
          </a:xfrm>
          <a:prstGeom prst="rect">
            <a:avLst/>
          </a:prstGeom>
          <a:noFill/>
        </p:spPr>
        <p:txBody>
          <a:bodyPr wrap="square" rtlCol="0">
            <a:spAutoFit/>
          </a:bodyPr>
          <a:lstStyle/>
          <a:p>
            <a:pPr fontAlgn="ctr">
              <a:lnSpc>
                <a:spcPct val="150000"/>
              </a:lnSpc>
            </a:pPr>
            <a:r>
              <a:rPr lang="zh-CN" altLang="en-US" sz="2400" b="1" kern="100" spc="100" dirty="0">
                <a:solidFill>
                  <a:srgbClr val="62205D"/>
                </a:solidFill>
                <a:latin typeface="微软雅黑" panose="020B0503020204020204" pitchFamily="34" charset="-122"/>
                <a:ea typeface="微软雅黑" panose="020B0503020204020204" pitchFamily="34" charset="-122"/>
              </a:rPr>
              <a:t>二、财务报表结构以及勾稽关系</a:t>
            </a:r>
          </a:p>
        </p:txBody>
      </p:sp>
      <p:sp>
        <p:nvSpPr>
          <p:cNvPr id="43" name="矩形 42"/>
          <p:cNvSpPr/>
          <p:nvPr/>
        </p:nvSpPr>
        <p:spPr>
          <a:xfrm>
            <a:off x="-13264" y="1160668"/>
            <a:ext cx="4015726" cy="107549"/>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4" name="图片 43"/>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13264" y="28978"/>
            <a:ext cx="2198347" cy="1121344"/>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63741" y="344475"/>
            <a:ext cx="2210287" cy="702899"/>
          </a:xfrm>
          <a:prstGeom prst="rect">
            <a:avLst/>
          </a:prstGeom>
        </p:spPr>
      </p:pic>
      <p:sp>
        <p:nvSpPr>
          <p:cNvPr id="21" name="文本框 20"/>
          <p:cNvSpPr txBox="1"/>
          <p:nvPr/>
        </p:nvSpPr>
        <p:spPr>
          <a:xfrm>
            <a:off x="2176779" y="2205292"/>
            <a:ext cx="6630670" cy="646331"/>
          </a:xfrm>
          <a:prstGeom prst="rect">
            <a:avLst/>
          </a:prstGeom>
          <a:noFill/>
        </p:spPr>
        <p:txBody>
          <a:bodyPr wrap="square" rtlCol="0">
            <a:spAutoFit/>
          </a:bodyPr>
          <a:lstStyle/>
          <a:p>
            <a:pPr fontAlgn="ctr">
              <a:lnSpc>
                <a:spcPct val="150000"/>
              </a:lnSpc>
            </a:pPr>
            <a:r>
              <a:rPr lang="zh-CN" altLang="en-US" sz="2400" b="1" kern="100" spc="100" dirty="0">
                <a:solidFill>
                  <a:srgbClr val="62205D"/>
                </a:solidFill>
                <a:latin typeface="微软雅黑" panose="020B0503020204020204" pitchFamily="34" charset="-122"/>
                <a:ea typeface="微软雅黑" panose="020B0503020204020204" pitchFamily="34" charset="-122"/>
              </a:rPr>
              <a:t>一、财务报表分析的目标和应用场景</a:t>
            </a:r>
          </a:p>
        </p:txBody>
      </p:sp>
      <p:sp>
        <p:nvSpPr>
          <p:cNvPr id="27" name="文本框 26"/>
          <p:cNvSpPr txBox="1"/>
          <p:nvPr/>
        </p:nvSpPr>
        <p:spPr>
          <a:xfrm>
            <a:off x="4496045" y="785764"/>
            <a:ext cx="2358705" cy="523220"/>
          </a:xfrm>
          <a:prstGeom prst="rect">
            <a:avLst/>
          </a:prstGeom>
          <a:noFill/>
        </p:spPr>
        <p:txBody>
          <a:bodyPr wrap="square" rtlCol="0">
            <a:spAutoFit/>
          </a:bodyPr>
          <a:lstStyle/>
          <a:p>
            <a:pPr algn="ctr"/>
            <a:r>
              <a:rPr lang="zh-CN" altLang="en-US" sz="2800" b="1" dirty="0">
                <a:solidFill>
                  <a:srgbClr val="62205D"/>
                </a:solidFill>
                <a:latin typeface="微软雅黑" panose="020B0503020204020204" pitchFamily="34" charset="-122"/>
                <a:ea typeface="微软雅黑" panose="020B0503020204020204" pitchFamily="34" charset="-122"/>
              </a:rPr>
              <a:t>目录</a:t>
            </a:r>
            <a:endParaRPr lang="en-US" altLang="zh-CN" sz="2800" b="1" dirty="0">
              <a:solidFill>
                <a:srgbClr val="62205D"/>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524343" y="6328229"/>
            <a:ext cx="566057" cy="406400"/>
          </a:xfrm>
          <a:prstGeom prst="rect">
            <a:avLst/>
          </a:prstGeom>
          <a:noFill/>
        </p:spPr>
        <p:txBody>
          <a:bodyPr wrap="square" rtlCol="0">
            <a:spAutoFit/>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D4F62B9-F00D-478E-AD4B-11C0A9BED490}"/>
              </a:ext>
            </a:extLst>
          </p:cNvPr>
          <p:cNvSpPr>
            <a:spLocks noGrp="1"/>
          </p:cNvSpPr>
          <p:nvPr>
            <p:ph type="sldNum" sz="quarter" idx="12"/>
          </p:nvPr>
        </p:nvSpPr>
        <p:spPr/>
        <p:txBody>
          <a:bodyPr/>
          <a:lstStyle/>
          <a:p>
            <a:fld id="{C81C7A00-EA56-4E0E-BA65-B9A75A975070}" type="slidenum">
              <a:rPr lang="zh-CN" altLang="en-US" smtClean="0"/>
              <a:t>20</a:t>
            </a:fld>
            <a:endParaRPr lang="zh-CN" altLang="en-US"/>
          </a:p>
        </p:txBody>
      </p:sp>
      <p:sp>
        <p:nvSpPr>
          <p:cNvPr id="3" name="文本框 2">
            <a:extLst>
              <a:ext uri="{FF2B5EF4-FFF2-40B4-BE49-F238E27FC236}">
                <a16:creationId xmlns:a16="http://schemas.microsoft.com/office/drawing/2014/main" id="{26752AE2-217F-4D72-9C7C-6965302DC9A1}"/>
              </a:ext>
            </a:extLst>
          </p:cNvPr>
          <p:cNvSpPr txBox="1"/>
          <p:nvPr/>
        </p:nvSpPr>
        <p:spPr>
          <a:xfrm>
            <a:off x="791852" y="1797784"/>
            <a:ext cx="10011266" cy="2356671"/>
          </a:xfrm>
          <a:prstGeom prst="rect">
            <a:avLst/>
          </a:prstGeom>
          <a:noFill/>
        </p:spPr>
        <p:txBody>
          <a:bodyPr wrap="square" rtlCol="0">
            <a:spAutoFit/>
          </a:bodyPr>
          <a:lstStyle/>
          <a:p>
            <a:pPr>
              <a:lnSpc>
                <a:spcPct val="150000"/>
              </a:lnSpc>
            </a:pPr>
            <a:r>
              <a:rPr lang="zh-CN" altLang="en-US" sz="2000" dirty="0">
                <a:latin typeface="华文楷体" panose="02010600040101010101" pitchFamily="2" charset="-122"/>
                <a:ea typeface="华文楷体" panose="02010600040101010101" pitchFamily="2" charset="-122"/>
              </a:rPr>
              <a:t>高估内在价值，导致第一类错误（失去低买入优质公司的机会）。</a:t>
            </a:r>
            <a:endParaRPr lang="en-US" altLang="zh-CN" sz="2000" dirty="0">
              <a:latin typeface="华文楷体" panose="02010600040101010101" pitchFamily="2" charset="-122"/>
              <a:ea typeface="华文楷体" panose="02010600040101010101" pitchFamily="2" charset="-122"/>
            </a:endParaRPr>
          </a:p>
          <a:p>
            <a:pPr>
              <a:lnSpc>
                <a:spcPct val="150000"/>
              </a:lnSpc>
            </a:pPr>
            <a:r>
              <a:rPr lang="zh-CN" altLang="en-US" sz="2000" dirty="0">
                <a:latin typeface="华文楷体" panose="02010600040101010101" pitchFamily="2" charset="-122"/>
                <a:ea typeface="华文楷体" panose="02010600040101010101" pitchFamily="2" charset="-122"/>
              </a:rPr>
              <a:t>低估内在价值，导致第二类错误（</a:t>
            </a:r>
            <a:r>
              <a:rPr lang="zh-CN" altLang="en-US" sz="2000">
                <a:latin typeface="华文楷体" panose="02010600040101010101" pitchFamily="2" charset="-122"/>
                <a:ea typeface="华文楷体" panose="02010600040101010101" pitchFamily="2" charset="-122"/>
              </a:rPr>
              <a:t>高价买入普通公司）</a:t>
            </a:r>
            <a:r>
              <a:rPr lang="zh-CN" altLang="en-US" sz="2000" dirty="0">
                <a:latin typeface="华文楷体" panose="02010600040101010101" pitchFamily="2" charset="-122"/>
                <a:ea typeface="华文楷体" panose="02010600040101010101" pitchFamily="2" charset="-122"/>
              </a:rPr>
              <a:t>。</a:t>
            </a:r>
            <a:endParaRPr lang="en-US" altLang="zh-CN" sz="2000" dirty="0">
              <a:latin typeface="华文楷体" panose="02010600040101010101" pitchFamily="2" charset="-122"/>
              <a:ea typeface="华文楷体" panose="02010600040101010101" pitchFamily="2" charset="-122"/>
            </a:endParaRPr>
          </a:p>
          <a:p>
            <a:pPr>
              <a:lnSpc>
                <a:spcPct val="150000"/>
              </a:lnSpc>
            </a:pPr>
            <a:r>
              <a:rPr lang="zh-CN" altLang="en-US" sz="2000" dirty="0">
                <a:latin typeface="华文楷体" panose="02010600040101010101" pitchFamily="2" charset="-122"/>
                <a:ea typeface="华文楷体" panose="02010600040101010101" pitchFamily="2" charset="-122"/>
              </a:rPr>
              <a:t>对于企业进行财务分析能够解决什么问题？</a:t>
            </a:r>
            <a:endParaRPr lang="en-US" altLang="zh-CN" sz="2000" dirty="0">
              <a:latin typeface="华文楷体" panose="02010600040101010101" pitchFamily="2" charset="-122"/>
              <a:ea typeface="华文楷体" panose="02010600040101010101" pitchFamily="2" charset="-122"/>
            </a:endParaRPr>
          </a:p>
          <a:p>
            <a:pPr>
              <a:lnSpc>
                <a:spcPct val="150000"/>
              </a:lnSpc>
            </a:pPr>
            <a:r>
              <a:rPr lang="en-US" altLang="zh-CN" sz="2000" dirty="0">
                <a:latin typeface="华文楷体" panose="02010600040101010101" pitchFamily="2" charset="-122"/>
                <a:ea typeface="华文楷体" panose="02010600040101010101" pitchFamily="2" charset="-122"/>
              </a:rPr>
              <a:t>1</a:t>
            </a:r>
            <a:r>
              <a:rPr lang="zh-CN" altLang="en-US" sz="2000" dirty="0">
                <a:latin typeface="华文楷体" panose="02010600040101010101" pitchFamily="2" charset="-122"/>
                <a:ea typeface="华文楷体" panose="02010600040101010101" pitchFamily="2" charset="-122"/>
              </a:rPr>
              <a:t>、从财务的视角解读影响企业内在价值的因素</a:t>
            </a:r>
            <a:endParaRPr lang="en-US" altLang="zh-CN" sz="2000" dirty="0">
              <a:latin typeface="华文楷体" panose="02010600040101010101" pitchFamily="2" charset="-122"/>
              <a:ea typeface="华文楷体" panose="02010600040101010101" pitchFamily="2" charset="-122"/>
            </a:endParaRPr>
          </a:p>
          <a:p>
            <a:pPr>
              <a:lnSpc>
                <a:spcPct val="150000"/>
              </a:lnSpc>
            </a:pPr>
            <a:r>
              <a:rPr lang="en-US" altLang="zh-CN" sz="2000" dirty="0">
                <a:latin typeface="华文楷体" panose="02010600040101010101" pitchFamily="2" charset="-122"/>
                <a:ea typeface="华文楷体" panose="02010600040101010101" pitchFamily="2" charset="-122"/>
              </a:rPr>
              <a:t>2</a:t>
            </a:r>
            <a:r>
              <a:rPr lang="zh-CN" altLang="en-US" sz="2000" dirty="0">
                <a:latin typeface="华文楷体" panose="02010600040101010101" pitchFamily="2" charset="-122"/>
                <a:ea typeface="华文楷体" panose="02010600040101010101" pitchFamily="2" charset="-122"/>
              </a:rPr>
              <a:t>、基于价值投资的理念，优化现有的策略，形成自己的投资逻辑和策略！</a:t>
            </a:r>
            <a:endParaRPr lang="en-US" altLang="zh-CN" sz="2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148508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D4F62B9-F00D-478E-AD4B-11C0A9BED490}"/>
              </a:ext>
            </a:extLst>
          </p:cNvPr>
          <p:cNvSpPr>
            <a:spLocks noGrp="1"/>
          </p:cNvSpPr>
          <p:nvPr>
            <p:ph type="sldNum" sz="quarter" idx="12"/>
          </p:nvPr>
        </p:nvSpPr>
        <p:spPr/>
        <p:txBody>
          <a:bodyPr/>
          <a:lstStyle/>
          <a:p>
            <a:fld id="{C81C7A00-EA56-4E0E-BA65-B9A75A975070}" type="slidenum">
              <a:rPr lang="zh-CN" altLang="en-US" smtClean="0"/>
              <a:t>21</a:t>
            </a:fld>
            <a:endParaRPr lang="zh-CN" altLang="en-US"/>
          </a:p>
        </p:txBody>
      </p:sp>
      <p:sp>
        <p:nvSpPr>
          <p:cNvPr id="3" name="文本框 2">
            <a:extLst>
              <a:ext uri="{FF2B5EF4-FFF2-40B4-BE49-F238E27FC236}">
                <a16:creationId xmlns:a16="http://schemas.microsoft.com/office/drawing/2014/main" id="{26752AE2-217F-4D72-9C7C-6965302DC9A1}"/>
              </a:ext>
            </a:extLst>
          </p:cNvPr>
          <p:cNvSpPr txBox="1"/>
          <p:nvPr/>
        </p:nvSpPr>
        <p:spPr>
          <a:xfrm>
            <a:off x="782425" y="1397675"/>
            <a:ext cx="10011266" cy="4318746"/>
          </a:xfrm>
          <a:prstGeom prst="rect">
            <a:avLst/>
          </a:prstGeom>
          <a:noFill/>
        </p:spPr>
        <p:txBody>
          <a:bodyPr wrap="square" rtlCol="0">
            <a:spAutoFit/>
          </a:bodyPr>
          <a:lstStyle/>
          <a:p>
            <a:pPr>
              <a:lnSpc>
                <a:spcPct val="200000"/>
              </a:lnSpc>
            </a:pPr>
            <a:r>
              <a:rPr lang="zh-CN" altLang="en-US" sz="2000" dirty="0">
                <a:latin typeface="华文楷体" panose="02010600040101010101" pitchFamily="2" charset="-122"/>
                <a:ea typeface="华文楷体" panose="02010600040101010101" pitchFamily="2" charset="-122"/>
              </a:rPr>
              <a:t>举个例子：</a:t>
            </a:r>
            <a:endParaRPr lang="en-US" altLang="zh-CN" sz="2000" dirty="0">
              <a:latin typeface="华文楷体" panose="02010600040101010101" pitchFamily="2" charset="-122"/>
              <a:ea typeface="华文楷体" panose="02010600040101010101" pitchFamily="2" charset="-122"/>
            </a:endParaRPr>
          </a:p>
          <a:p>
            <a:pPr>
              <a:lnSpc>
                <a:spcPct val="200000"/>
              </a:lnSpc>
            </a:pPr>
            <a:r>
              <a:rPr lang="en-US" altLang="zh-CN" sz="2000" dirty="0">
                <a:latin typeface="华文楷体" panose="02010600040101010101" pitchFamily="2" charset="-122"/>
                <a:ea typeface="华文楷体" panose="02010600040101010101" pitchFamily="2" charset="-122"/>
              </a:rPr>
              <a:t>1</a:t>
            </a:r>
            <a:r>
              <a:rPr lang="zh-CN" altLang="en-US" sz="2000" dirty="0">
                <a:latin typeface="华文楷体" panose="02010600040101010101" pitchFamily="2" charset="-122"/>
                <a:ea typeface="华文楷体" panose="02010600040101010101" pitchFamily="2" charset="-122"/>
              </a:rPr>
              <a:t>、</a:t>
            </a:r>
            <a:r>
              <a:rPr lang="en-US" altLang="zh-CN" sz="2000" dirty="0">
                <a:latin typeface="华文楷体" panose="02010600040101010101" pitchFamily="2" charset="-122"/>
                <a:ea typeface="华文楷体" panose="02010600040101010101" pitchFamily="2" charset="-122"/>
              </a:rPr>
              <a:t>A</a:t>
            </a:r>
            <a:r>
              <a:rPr lang="zh-CN" altLang="en-US" sz="2000" dirty="0">
                <a:latin typeface="华文楷体" panose="02010600040101010101" pitchFamily="2" charset="-122"/>
                <a:ea typeface="华文楷体" panose="02010600040101010101" pitchFamily="2" charset="-122"/>
              </a:rPr>
              <a:t>股票</a:t>
            </a:r>
            <a:r>
              <a:rPr lang="en-US" altLang="zh-CN" sz="2000" dirty="0">
                <a:latin typeface="华文楷体" panose="02010600040101010101" pitchFamily="2" charset="-122"/>
                <a:ea typeface="华文楷体" panose="02010600040101010101" pitchFamily="2" charset="-122"/>
              </a:rPr>
              <a:t>2020</a:t>
            </a:r>
            <a:r>
              <a:rPr lang="zh-CN" altLang="en-US" sz="2000" dirty="0">
                <a:latin typeface="华文楷体" panose="02010600040101010101" pitchFamily="2" charset="-122"/>
                <a:ea typeface="华文楷体" panose="02010600040101010101" pitchFamily="2" charset="-122"/>
              </a:rPr>
              <a:t>年</a:t>
            </a:r>
            <a:r>
              <a:rPr lang="en-US" altLang="zh-CN" sz="2000" dirty="0">
                <a:latin typeface="华文楷体" panose="02010600040101010101" pitchFamily="2" charset="-122"/>
                <a:ea typeface="华文楷体" panose="02010600040101010101" pitchFamily="2" charset="-122"/>
              </a:rPr>
              <a:t>12</a:t>
            </a:r>
            <a:r>
              <a:rPr lang="zh-CN" altLang="en-US" sz="2000" dirty="0">
                <a:latin typeface="华文楷体" panose="02010600040101010101" pitchFamily="2" charset="-122"/>
                <a:ea typeface="华文楷体" panose="02010600040101010101" pitchFamily="2" charset="-122"/>
              </a:rPr>
              <a:t>月</a:t>
            </a:r>
            <a:r>
              <a:rPr lang="en-US" altLang="zh-CN" sz="2000" dirty="0">
                <a:latin typeface="华文楷体" panose="02010600040101010101" pitchFamily="2" charset="-122"/>
                <a:ea typeface="华文楷体" panose="02010600040101010101" pitchFamily="2" charset="-122"/>
              </a:rPr>
              <a:t>31</a:t>
            </a:r>
            <a:r>
              <a:rPr lang="zh-CN" altLang="en-US" sz="2000" dirty="0">
                <a:latin typeface="华文楷体" panose="02010600040101010101" pitchFamily="2" charset="-122"/>
                <a:ea typeface="华文楷体" panose="02010600040101010101" pitchFamily="2" charset="-122"/>
              </a:rPr>
              <a:t>日市盈率为</a:t>
            </a:r>
            <a:r>
              <a:rPr lang="en-US" altLang="zh-CN" sz="2000" dirty="0">
                <a:latin typeface="华文楷体" panose="02010600040101010101" pitchFamily="2" charset="-122"/>
                <a:ea typeface="华文楷体" panose="02010600040101010101" pitchFamily="2" charset="-122"/>
              </a:rPr>
              <a:t>23</a:t>
            </a:r>
            <a:r>
              <a:rPr lang="zh-CN" altLang="en-US" sz="2000" dirty="0">
                <a:latin typeface="华文楷体" panose="02010600040101010101" pitchFamily="2" charset="-122"/>
                <a:ea typeface="华文楷体" panose="02010600040101010101" pitchFamily="2" charset="-122"/>
              </a:rPr>
              <a:t>，占过去三年</a:t>
            </a:r>
            <a:r>
              <a:rPr lang="en-US" altLang="zh-CN" sz="2000" dirty="0">
                <a:latin typeface="华文楷体" panose="02010600040101010101" pitchFamily="2" charset="-122"/>
                <a:ea typeface="华文楷体" panose="02010600040101010101" pitchFamily="2" charset="-122"/>
              </a:rPr>
              <a:t>70%</a:t>
            </a:r>
            <a:r>
              <a:rPr lang="zh-CN" altLang="en-US" sz="2000" dirty="0">
                <a:latin typeface="华文楷体" panose="02010600040101010101" pitchFamily="2" charset="-122"/>
                <a:ea typeface="华文楷体" panose="02010600040101010101" pitchFamily="2" charset="-122"/>
              </a:rPr>
              <a:t>市盈率分位数，这个股票有投资价值吗？你通过阅读报表，发现今年是因为计提了大量的减值导致盈利下降，对你的决策有何影响？</a:t>
            </a:r>
            <a:endParaRPr lang="en-US" altLang="zh-CN" sz="2000" dirty="0">
              <a:latin typeface="华文楷体" panose="02010600040101010101" pitchFamily="2" charset="-122"/>
              <a:ea typeface="华文楷体" panose="02010600040101010101" pitchFamily="2" charset="-122"/>
            </a:endParaRPr>
          </a:p>
          <a:p>
            <a:pPr>
              <a:lnSpc>
                <a:spcPct val="200000"/>
              </a:lnSpc>
            </a:pPr>
            <a:r>
              <a:rPr lang="en-US" altLang="zh-CN" sz="2000" dirty="0">
                <a:latin typeface="华文楷体" panose="02010600040101010101" pitchFamily="2" charset="-122"/>
                <a:ea typeface="华文楷体" panose="02010600040101010101" pitchFamily="2" charset="-122"/>
              </a:rPr>
              <a:t>2</a:t>
            </a:r>
            <a:r>
              <a:rPr lang="zh-CN" altLang="en-US" sz="2000" dirty="0">
                <a:latin typeface="华文楷体" panose="02010600040101010101" pitchFamily="2" charset="-122"/>
                <a:ea typeface="华文楷体" panose="02010600040101010101" pitchFamily="2" charset="-122"/>
              </a:rPr>
              <a:t>、</a:t>
            </a:r>
            <a:r>
              <a:rPr lang="en-US" altLang="zh-CN" sz="2000" dirty="0">
                <a:latin typeface="华文楷体" panose="02010600040101010101" pitchFamily="2" charset="-122"/>
                <a:ea typeface="华文楷体" panose="02010600040101010101" pitchFamily="2" charset="-122"/>
              </a:rPr>
              <a:t> B</a:t>
            </a:r>
            <a:r>
              <a:rPr lang="zh-CN" altLang="en-US" sz="2000" dirty="0">
                <a:latin typeface="华文楷体" panose="02010600040101010101" pitchFamily="2" charset="-122"/>
                <a:ea typeface="华文楷体" panose="02010600040101010101" pitchFamily="2" charset="-122"/>
              </a:rPr>
              <a:t>股票</a:t>
            </a:r>
            <a:r>
              <a:rPr lang="en-US" altLang="zh-CN" sz="2000" dirty="0">
                <a:latin typeface="华文楷体" panose="02010600040101010101" pitchFamily="2" charset="-122"/>
                <a:ea typeface="华文楷体" panose="02010600040101010101" pitchFamily="2" charset="-122"/>
              </a:rPr>
              <a:t>2020</a:t>
            </a:r>
            <a:r>
              <a:rPr lang="zh-CN" altLang="en-US" sz="2000" dirty="0">
                <a:latin typeface="华文楷体" panose="02010600040101010101" pitchFamily="2" charset="-122"/>
                <a:ea typeface="华文楷体" panose="02010600040101010101" pitchFamily="2" charset="-122"/>
              </a:rPr>
              <a:t>年</a:t>
            </a:r>
            <a:r>
              <a:rPr lang="en-US" altLang="zh-CN" sz="2000" dirty="0">
                <a:latin typeface="华文楷体" panose="02010600040101010101" pitchFamily="2" charset="-122"/>
                <a:ea typeface="华文楷体" panose="02010600040101010101" pitchFamily="2" charset="-122"/>
              </a:rPr>
              <a:t>12</a:t>
            </a:r>
            <a:r>
              <a:rPr lang="zh-CN" altLang="en-US" sz="2000" dirty="0">
                <a:latin typeface="华文楷体" panose="02010600040101010101" pitchFamily="2" charset="-122"/>
                <a:ea typeface="华文楷体" panose="02010600040101010101" pitchFamily="2" charset="-122"/>
              </a:rPr>
              <a:t>月</a:t>
            </a:r>
            <a:r>
              <a:rPr lang="en-US" altLang="zh-CN" sz="2000" dirty="0">
                <a:latin typeface="华文楷体" panose="02010600040101010101" pitchFamily="2" charset="-122"/>
                <a:ea typeface="华文楷体" panose="02010600040101010101" pitchFamily="2" charset="-122"/>
              </a:rPr>
              <a:t>31</a:t>
            </a:r>
            <a:r>
              <a:rPr lang="zh-CN" altLang="en-US" sz="2000" dirty="0">
                <a:latin typeface="华文楷体" panose="02010600040101010101" pitchFamily="2" charset="-122"/>
                <a:ea typeface="华文楷体" panose="02010600040101010101" pitchFamily="2" charset="-122"/>
              </a:rPr>
              <a:t>日市盈率为</a:t>
            </a:r>
            <a:r>
              <a:rPr lang="en-US" altLang="zh-CN" sz="2000" dirty="0">
                <a:latin typeface="华文楷体" panose="02010600040101010101" pitchFamily="2" charset="-122"/>
                <a:ea typeface="华文楷体" panose="02010600040101010101" pitchFamily="2" charset="-122"/>
              </a:rPr>
              <a:t>23</a:t>
            </a:r>
            <a:r>
              <a:rPr lang="zh-CN" altLang="en-US" sz="2000" dirty="0">
                <a:latin typeface="华文楷体" panose="02010600040101010101" pitchFamily="2" charset="-122"/>
                <a:ea typeface="华文楷体" panose="02010600040101010101" pitchFamily="2" charset="-122"/>
              </a:rPr>
              <a:t>，占过去三年</a:t>
            </a:r>
            <a:r>
              <a:rPr lang="en-US" altLang="zh-CN" sz="2000" dirty="0">
                <a:latin typeface="华文楷体" panose="02010600040101010101" pitchFamily="2" charset="-122"/>
                <a:ea typeface="华文楷体" panose="02010600040101010101" pitchFamily="2" charset="-122"/>
              </a:rPr>
              <a:t>30%</a:t>
            </a:r>
            <a:r>
              <a:rPr lang="zh-CN" altLang="en-US" sz="2000" dirty="0">
                <a:latin typeface="华文楷体" panose="02010600040101010101" pitchFamily="2" charset="-122"/>
                <a:ea typeface="华文楷体" panose="02010600040101010101" pitchFamily="2" charset="-122"/>
              </a:rPr>
              <a:t>市盈率分位数，这个股票有投资价值吗？你通过阅读报表，发现今年是因为放宽了对下游经销商的收款政策，导致收入上升，利润上升，对你的决策有何影响？</a:t>
            </a:r>
            <a:endParaRPr lang="en-US" altLang="zh-CN" sz="2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3617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06883" y="2195728"/>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7348" y="2040158"/>
            <a:ext cx="581352" cy="33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PPT</a:t>
            </a:r>
            <a:r>
              <a:rPr kumimoji="0" lang="zh-CN" altLang="en-US" sz="100" b="0" i="0" u="none" strike="noStrike" kern="0" cap="none" spc="0" normalizeH="0" baseline="0" noProof="0" dirty="0">
                <a:ln>
                  <a:noFill/>
                </a:ln>
                <a:solidFill>
                  <a:sysClr val="window" lastClr="FFFFFF"/>
                </a:solidFill>
                <a:effectLst/>
                <a:uLnTx/>
                <a:uFillTx/>
              </a:rPr>
              <a:t>论坛：</a:t>
            </a:r>
            <a:r>
              <a:rPr kumimoji="0" lang="en-US" altLang="zh-CN" sz="100" b="0" i="0" u="none" strike="noStrike" kern="0" cap="none" spc="0" normalizeH="0" baseline="0" noProof="0" dirty="0">
                <a:ln>
                  <a:noFill/>
                </a:ln>
                <a:solidFill>
                  <a:sysClr val="window" lastClr="FFFFFF"/>
                </a:solidFill>
                <a:effectLst/>
                <a:uLnTx/>
                <a:uFillTx/>
              </a:rPr>
              <a:t>www.1ppt.cn</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47" name="任意多边形: 形状 46"/>
          <p:cNvSpPr/>
          <p:nvPr/>
        </p:nvSpPr>
        <p:spPr>
          <a:xfrm>
            <a:off x="0" y="0"/>
            <a:ext cx="3906982" cy="6858000"/>
          </a:xfrm>
          <a:custGeom>
            <a:avLst/>
            <a:gdLst>
              <a:gd name="connsiteX0" fmla="*/ 0 w 4193309"/>
              <a:gd name="connsiteY0" fmla="*/ 0 h 6858000"/>
              <a:gd name="connsiteX1" fmla="*/ 4193309 w 4193309"/>
              <a:gd name="connsiteY1" fmla="*/ 0 h 6858000"/>
              <a:gd name="connsiteX2" fmla="*/ 4193309 w 4193309"/>
              <a:gd name="connsiteY2" fmla="*/ 2305501 h 6858000"/>
              <a:gd name="connsiteX3" fmla="*/ 4151276 w 4193309"/>
              <a:gd name="connsiteY3" fmla="*/ 2303378 h 6858000"/>
              <a:gd name="connsiteX4" fmla="*/ 3025654 w 4193309"/>
              <a:gd name="connsiteY4" fmla="*/ 3429000 h 6858000"/>
              <a:gd name="connsiteX5" fmla="*/ 4151276 w 4193309"/>
              <a:gd name="connsiteY5" fmla="*/ 4554622 h 6858000"/>
              <a:gd name="connsiteX6" fmla="*/ 4193309 w 4193309"/>
              <a:gd name="connsiteY6" fmla="*/ 4552500 h 6858000"/>
              <a:gd name="connsiteX7" fmla="*/ 4193309 w 4193309"/>
              <a:gd name="connsiteY7" fmla="*/ 6858000 h 6858000"/>
              <a:gd name="connsiteX8" fmla="*/ 0 w 419330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3309" h="6858000">
                <a:moveTo>
                  <a:pt x="0" y="0"/>
                </a:moveTo>
                <a:lnTo>
                  <a:pt x="4193309" y="0"/>
                </a:lnTo>
                <a:lnTo>
                  <a:pt x="4193309" y="2305501"/>
                </a:lnTo>
                <a:lnTo>
                  <a:pt x="4151276" y="2303378"/>
                </a:lnTo>
                <a:cubicBezTo>
                  <a:pt x="3529612" y="2303378"/>
                  <a:pt x="3025654" y="2807336"/>
                  <a:pt x="3025654" y="3429000"/>
                </a:cubicBezTo>
                <a:cubicBezTo>
                  <a:pt x="3025654" y="4050664"/>
                  <a:pt x="3529612" y="4554622"/>
                  <a:pt x="4151276" y="4554622"/>
                </a:cubicBezTo>
                <a:lnTo>
                  <a:pt x="4193309" y="4552500"/>
                </a:lnTo>
                <a:lnTo>
                  <a:pt x="4193309" y="6858000"/>
                </a:lnTo>
                <a:lnTo>
                  <a:pt x="0" y="6858000"/>
                </a:lnTo>
                <a:close/>
              </a:path>
            </a:pathLst>
          </a:custGeom>
          <a:solidFill>
            <a:srgbClr val="62205D"/>
          </a:solidFill>
          <a:ln>
            <a:solidFill>
              <a:srgbClr val="6A01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4" name="文本框 13"/>
          <p:cNvSpPr txBox="1"/>
          <p:nvPr/>
        </p:nvSpPr>
        <p:spPr>
          <a:xfrm>
            <a:off x="2665248" y="3036585"/>
            <a:ext cx="1740141" cy="784830"/>
          </a:xfrm>
          <a:prstGeom prst="rect">
            <a:avLst/>
          </a:prstGeom>
          <a:noFill/>
        </p:spPr>
        <p:txBody>
          <a:bodyPr wrap="square" rtlCol="0">
            <a:spAutoFit/>
          </a:bodyPr>
          <a:lstStyle/>
          <a:p>
            <a:pPr algn="r"/>
            <a:r>
              <a:rPr lang="en-US" altLang="zh-CN" sz="4500" b="1" dirty="0">
                <a:solidFill>
                  <a:schemeClr val="bg1"/>
                </a:solidFill>
                <a:effectLst/>
                <a:latin typeface="微软雅黑" panose="020B0503020204020204" pitchFamily="34" charset="-122"/>
                <a:ea typeface="微软雅黑" panose="020B0503020204020204" pitchFamily="34" charset="-122"/>
              </a:rPr>
              <a:t>1</a:t>
            </a:r>
            <a:endParaRPr lang="zh-CN" altLang="en-US" sz="4500" b="1" dirty="0">
              <a:solidFill>
                <a:schemeClr val="bg1"/>
              </a:solidFill>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5634990" y="2546985"/>
            <a:ext cx="299085" cy="36830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619944" y="3908257"/>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909" t="16678" r="5909" b="21508"/>
          <a:stretch>
            <a:fillRect/>
          </a:stretch>
        </p:blipFill>
        <p:spPr>
          <a:xfrm>
            <a:off x="10132291" y="105997"/>
            <a:ext cx="1865745" cy="618053"/>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9016" y="2478538"/>
            <a:ext cx="2134340" cy="1681349"/>
          </a:xfrm>
          <a:prstGeom prst="rect">
            <a:avLst/>
          </a:prstGeom>
        </p:spPr>
      </p:pic>
      <p:sp>
        <p:nvSpPr>
          <p:cNvPr id="2" name="文本框 1"/>
          <p:cNvSpPr txBox="1"/>
          <p:nvPr/>
        </p:nvSpPr>
        <p:spPr>
          <a:xfrm>
            <a:off x="5639123" y="2195654"/>
            <a:ext cx="5686172" cy="2308324"/>
          </a:xfrm>
          <a:prstGeom prst="rect">
            <a:avLst/>
          </a:prstGeom>
          <a:noFill/>
        </p:spPr>
        <p:txBody>
          <a:bodyPr wrap="none" rtlCol="0">
            <a:spAutoFit/>
          </a:bodyPr>
          <a:lstStyle/>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第三节</a:t>
            </a:r>
            <a:r>
              <a:rPr lang="en-US" altLang="zh-CN" sz="3200" b="1" kern="100" spc="100" dirty="0">
                <a:solidFill>
                  <a:srgbClr val="62205D"/>
                </a:solidFill>
                <a:latin typeface="微软雅黑" panose="020B0503020204020204" pitchFamily="34" charset="-122"/>
                <a:ea typeface="微软雅黑" panose="020B0503020204020204" pitchFamily="34" charset="-122"/>
              </a:rPr>
              <a:t> </a:t>
            </a:r>
          </a:p>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sym typeface="+mn-ea"/>
              </a:rPr>
              <a:t>基本财务报表数字的勾稽关系</a:t>
            </a:r>
          </a:p>
          <a:p>
            <a:pPr algn="ctr" fontAlgn="ctr">
              <a:lnSpc>
                <a:spcPct val="150000"/>
              </a:lnSpc>
            </a:pP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C81C7A00-EA56-4E0E-BA65-B9A75A975070}" type="slidenum">
              <a:rPr lang="zh-CN" altLang="en-US" smtClean="0"/>
              <a:t>22</a:t>
            </a:fld>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0" name="文本框 9"/>
          <p:cNvSpPr txBox="1"/>
          <p:nvPr/>
        </p:nvSpPr>
        <p:spPr>
          <a:xfrm>
            <a:off x="889929" y="1530361"/>
            <a:ext cx="2049780" cy="553085"/>
          </a:xfrm>
          <a:prstGeom prst="rect">
            <a:avLst/>
          </a:prstGeom>
          <a:noFill/>
        </p:spPr>
        <p:txBody>
          <a:bodyPr wrap="none" rtlCol="0">
            <a:spAutoFit/>
          </a:bodyPr>
          <a:lstStyle/>
          <a:p>
            <a:pPr marL="342900" indent="-342900" algn="ctr" fontAlgn="ctr">
              <a:lnSpc>
                <a:spcPct val="150000"/>
              </a:lnSpc>
              <a:buFont typeface="Wingdings" panose="05000000000000000000" pitchFamily="2" charset="2"/>
              <a:buChar char="n"/>
            </a:pPr>
            <a:r>
              <a:rPr lang="zh-CN" altLang="en-US" sz="2000" b="1" kern="100" dirty="0">
                <a:solidFill>
                  <a:srgbClr val="6A005F"/>
                </a:solidFill>
                <a:latin typeface="微软雅黑" panose="020B0503020204020204" pitchFamily="34" charset="-122"/>
                <a:ea typeface="微软雅黑" panose="020B0503020204020204" pitchFamily="34" charset="-122"/>
              </a:rPr>
              <a:t>基本财务报表</a:t>
            </a:r>
          </a:p>
        </p:txBody>
      </p:sp>
      <p:cxnSp>
        <p:nvCxnSpPr>
          <p:cNvPr id="12" name="直接连接符 7"/>
          <p:cNvCxnSpPr/>
          <p:nvPr/>
        </p:nvCxnSpPr>
        <p:spPr>
          <a:xfrm flipV="1">
            <a:off x="181683" y="1511651"/>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3" name="文本框 10"/>
          <p:cNvSpPr txBox="1"/>
          <p:nvPr/>
        </p:nvSpPr>
        <p:spPr>
          <a:xfrm>
            <a:off x="154423" y="1062227"/>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三、基本财务报表及其关系</a:t>
            </a:r>
          </a:p>
        </p:txBody>
      </p:sp>
      <p:graphicFrame>
        <p:nvGraphicFramePr>
          <p:cNvPr id="15364" name="Group 4"/>
          <p:cNvGraphicFramePr>
            <a:graphicFrameLocks noGrp="1"/>
          </p:cNvGraphicFramePr>
          <p:nvPr>
            <p:custDataLst>
              <p:tags r:id="rId1"/>
            </p:custDataLst>
            <p:extLst>
              <p:ext uri="{D42A27DB-BD31-4B8C-83A1-F6EECF244321}">
                <p14:modId xmlns:p14="http://schemas.microsoft.com/office/powerpoint/2010/main" val="3605705945"/>
              </p:ext>
            </p:extLst>
          </p:nvPr>
        </p:nvGraphicFramePr>
        <p:xfrm>
          <a:off x="1632903" y="2217087"/>
          <a:ext cx="8510587" cy="4220496"/>
        </p:xfrm>
        <a:graphic>
          <a:graphicData uri="http://schemas.openxmlformats.org/drawingml/2006/table">
            <a:tbl>
              <a:tblPr/>
              <a:tblGrid>
                <a:gridCol w="1628775">
                  <a:extLst>
                    <a:ext uri="{9D8B030D-6E8A-4147-A177-3AD203B41FA5}">
                      <a16:colId xmlns:a16="http://schemas.microsoft.com/office/drawing/2014/main" val="20000"/>
                    </a:ext>
                  </a:extLst>
                </a:gridCol>
                <a:gridCol w="6881812">
                  <a:extLst>
                    <a:ext uri="{9D8B030D-6E8A-4147-A177-3AD203B41FA5}">
                      <a16:colId xmlns:a16="http://schemas.microsoft.com/office/drawing/2014/main" val="20001"/>
                    </a:ext>
                  </a:extLst>
                </a:gridCol>
              </a:tblGrid>
              <a:tr h="630678">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资产负债表</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endParaRP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资产＝负债＋所有者权益</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557463">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利润表</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endPar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endParaRP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营业收入</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营业成本</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毛利</a:t>
                      </a:r>
                      <a:endParaRPr kumimoji="0" lang="en-US" altLang="zh-CN"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营业收入</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营业成本</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三项费用</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营业税金及附加</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核心利润</a:t>
                      </a:r>
                      <a:endParaRPr kumimoji="0" lang="en-US" altLang="zh-CN"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营业收入－营业成本－三项费用</a:t>
                      </a:r>
                      <a:r>
                        <a:rPr kumimoji="0" lang="en-US" altLang="zh-CN"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营业税金及附加</a:t>
                      </a:r>
                      <a:r>
                        <a:rPr kumimoji="0" lang="zh-CN" altLang="en-US" sz="24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公允价值变动收益</a:t>
                      </a:r>
                      <a:r>
                        <a:rPr kumimoji="0" lang="zh-CN" altLang="en-US" sz="24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投资收益 ＝</a:t>
                      </a:r>
                      <a:r>
                        <a:rPr kumimoji="0" lang="zh-CN" altLang="en-US"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营业利润</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（支柱：核心利润、投资收益）</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营业利润</a:t>
                      </a:r>
                      <a:r>
                        <a:rPr kumimoji="0" lang="zh-CN" altLang="en-US" sz="24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营业外收支净额</a:t>
                      </a:r>
                      <a:r>
                        <a:rPr kumimoji="0" 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a:t>
                      </a:r>
                      <a:r>
                        <a:rPr kumimoji="0" lang="zh-CN" altLang="en-US"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利润总额</a:t>
                      </a: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（支柱：核心利润、投资收益、营业外收入）</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利润总额－所得税＝</a:t>
                      </a:r>
                      <a:r>
                        <a:rPr kumimoji="0" lang="zh-CN" altLang="en-US" sz="2000" b="1"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净利润</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77520">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现金流量表</a:t>
                      </a:r>
                    </a:p>
                  </a:txBody>
                  <a:tcPr marT="45728" marB="4572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pPr>
                      <a:r>
                        <a:rPr kumimoji="0" lang="zh-CN" altLang="en-US" sz="2000" b="0" i="0" u="none" strike="noStrike" cap="none" normalizeH="0" baseline="0" dirty="0">
                          <a:ln>
                            <a:noFill/>
                          </a:ln>
                          <a:solidFill>
                            <a:schemeClr val="tx1">
                              <a:lumMod val="95000"/>
                              <a:lumOff val="5000"/>
                            </a:schemeClr>
                          </a:solidFill>
                          <a:effectLst>
                            <a:outerShdw blurRad="38100" dist="38100" dir="2700000" algn="tl">
                              <a:srgbClr val="C0C0C0"/>
                            </a:outerShdw>
                          </a:effectLst>
                          <a:latin typeface="华文楷体" panose="02010600040101010101" charset="-122"/>
                          <a:ea typeface="华文楷体" panose="02010600040101010101" charset="-122"/>
                        </a:rPr>
                        <a:t>现金流入－现金流出＝现金增加或减少</a:t>
                      </a:r>
                    </a:p>
                  </a:txBody>
                  <a:tcPr marT="45728" marB="4572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0" name="文本框 9"/>
          <p:cNvSpPr txBox="1"/>
          <p:nvPr/>
        </p:nvSpPr>
        <p:spPr>
          <a:xfrm>
            <a:off x="710859" y="1593226"/>
            <a:ext cx="4589780" cy="553085"/>
          </a:xfrm>
          <a:prstGeom prst="rect">
            <a:avLst/>
          </a:prstGeom>
          <a:noFill/>
        </p:spPr>
        <p:txBody>
          <a:bodyPr wrap="none" rtlCol="0">
            <a:spAutoFit/>
          </a:bodyPr>
          <a:lstStyle/>
          <a:p>
            <a:pPr marL="342900" indent="-342900" algn="ctr" fontAlgn="ctr">
              <a:lnSpc>
                <a:spcPct val="150000"/>
              </a:lnSpc>
              <a:buFont typeface="Wingdings" panose="05000000000000000000" pitchFamily="2" charset="2"/>
              <a:buChar char="n"/>
            </a:pPr>
            <a:r>
              <a:rPr lang="zh-CN" altLang="en-US" sz="2000" b="1" kern="100" dirty="0">
                <a:solidFill>
                  <a:srgbClr val="6A005F"/>
                </a:solidFill>
                <a:latin typeface="微软雅黑" panose="020B0503020204020204" pitchFamily="34" charset="-122"/>
                <a:ea typeface="微软雅黑" panose="020B0503020204020204" pitchFamily="34" charset="-122"/>
              </a:rPr>
              <a:t>资产负债表与利润表之间的数量关系</a:t>
            </a:r>
          </a:p>
        </p:txBody>
      </p:sp>
      <p:cxnSp>
        <p:nvCxnSpPr>
          <p:cNvPr id="12" name="直接连接符 7"/>
          <p:cNvCxnSpPr/>
          <p:nvPr/>
        </p:nvCxnSpPr>
        <p:spPr>
          <a:xfrm flipV="1">
            <a:off x="181683" y="1511651"/>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3" name="文本框 10"/>
          <p:cNvSpPr txBox="1"/>
          <p:nvPr/>
        </p:nvSpPr>
        <p:spPr>
          <a:xfrm>
            <a:off x="154423" y="1062227"/>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三、基本财务报表及其关系</a:t>
            </a:r>
          </a:p>
        </p:txBody>
      </p:sp>
      <p:sp>
        <p:nvSpPr>
          <p:cNvPr id="16388" name="Text Box 11"/>
          <p:cNvSpPr txBox="1">
            <a:spLocks noChangeArrowheads="1"/>
          </p:cNvSpPr>
          <p:nvPr/>
        </p:nvSpPr>
        <p:spPr bwMode="auto">
          <a:xfrm>
            <a:off x="1154748" y="3772535"/>
            <a:ext cx="881973" cy="646331"/>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资产</a:t>
            </a:r>
          </a:p>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负债表</a:t>
            </a:r>
          </a:p>
        </p:txBody>
      </p:sp>
      <p:sp>
        <p:nvSpPr>
          <p:cNvPr id="16389" name="Text Box 12"/>
          <p:cNvSpPr txBox="1">
            <a:spLocks noChangeArrowheads="1"/>
          </p:cNvSpPr>
          <p:nvPr/>
        </p:nvSpPr>
        <p:spPr bwMode="auto">
          <a:xfrm>
            <a:off x="2666048" y="2842260"/>
            <a:ext cx="1811714" cy="369332"/>
          </a:xfrm>
          <a:prstGeom prst="rect">
            <a:avLst/>
          </a:prstGeom>
          <a:noFill/>
          <a:ln w="9525" cmpd="sng">
            <a:solidFill>
              <a:srgbClr val="000066"/>
            </a:solid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所有者权益部分</a:t>
            </a:r>
          </a:p>
        </p:txBody>
      </p:sp>
      <p:sp>
        <p:nvSpPr>
          <p:cNvPr id="16390" name="Text Box 13"/>
          <p:cNvSpPr txBox="1">
            <a:spLocks noChangeArrowheads="1"/>
          </p:cNvSpPr>
          <p:nvPr/>
        </p:nvSpPr>
        <p:spPr bwMode="auto">
          <a:xfrm>
            <a:off x="2666048" y="5074285"/>
            <a:ext cx="1346844" cy="646331"/>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未分配利润</a:t>
            </a:r>
          </a:p>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（期末）</a:t>
            </a:r>
          </a:p>
        </p:txBody>
      </p:sp>
      <p:sp>
        <p:nvSpPr>
          <p:cNvPr id="16391" name="Text Box 14"/>
          <p:cNvSpPr txBox="1">
            <a:spLocks noChangeArrowheads="1"/>
          </p:cNvSpPr>
          <p:nvPr/>
        </p:nvSpPr>
        <p:spPr bwMode="auto">
          <a:xfrm>
            <a:off x="5307648" y="5074285"/>
            <a:ext cx="2509020" cy="369332"/>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＝未分配利润（期末）</a:t>
            </a:r>
          </a:p>
        </p:txBody>
      </p:sp>
      <p:sp>
        <p:nvSpPr>
          <p:cNvPr id="16392" name="Text Box 15"/>
          <p:cNvSpPr txBox="1">
            <a:spLocks noChangeArrowheads="1"/>
          </p:cNvSpPr>
          <p:nvPr/>
        </p:nvSpPr>
        <p:spPr bwMode="auto">
          <a:xfrm>
            <a:off x="5307648" y="4353560"/>
            <a:ext cx="2276585" cy="369332"/>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－利润分配（本期）</a:t>
            </a:r>
          </a:p>
        </p:txBody>
      </p:sp>
      <p:sp>
        <p:nvSpPr>
          <p:cNvPr id="16393" name="Text Box 16"/>
          <p:cNvSpPr txBox="1">
            <a:spLocks noChangeArrowheads="1"/>
          </p:cNvSpPr>
          <p:nvPr/>
        </p:nvSpPr>
        <p:spPr bwMode="auto">
          <a:xfrm>
            <a:off x="5596573" y="2816860"/>
            <a:ext cx="2903537" cy="369332"/>
          </a:xfrm>
          <a:prstGeom prst="rect">
            <a:avLst/>
          </a:prstGeom>
          <a:noFill/>
          <a:ln w="9525">
            <a:noFill/>
            <a:miter lim="800000"/>
          </a:ln>
        </p:spPr>
        <p:txBody>
          <a:bodyPr>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净利润（本期）</a:t>
            </a:r>
          </a:p>
        </p:txBody>
      </p:sp>
      <p:sp>
        <p:nvSpPr>
          <p:cNvPr id="16394" name="Text Box 17"/>
          <p:cNvSpPr txBox="1">
            <a:spLocks noChangeArrowheads="1"/>
          </p:cNvSpPr>
          <p:nvPr/>
        </p:nvSpPr>
        <p:spPr bwMode="auto">
          <a:xfrm>
            <a:off x="5307648" y="3561398"/>
            <a:ext cx="2509020" cy="369332"/>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＋未分配利润（期初）</a:t>
            </a:r>
          </a:p>
        </p:txBody>
      </p:sp>
      <p:sp>
        <p:nvSpPr>
          <p:cNvPr id="16395" name="Text Box 18"/>
          <p:cNvSpPr txBox="1">
            <a:spLocks noChangeArrowheads="1"/>
          </p:cNvSpPr>
          <p:nvPr/>
        </p:nvSpPr>
        <p:spPr bwMode="auto">
          <a:xfrm>
            <a:off x="8836660" y="3561398"/>
            <a:ext cx="1114408" cy="1200329"/>
          </a:xfrm>
          <a:prstGeom prst="rect">
            <a:avLst/>
          </a:prstGeom>
          <a:noFill/>
          <a:ln w="9525">
            <a:noFill/>
            <a:miter lim="800000"/>
          </a:ln>
        </p:spPr>
        <p:txBody>
          <a:bodyPr wrap="none">
            <a:spAutoFit/>
          </a:bodyPr>
          <a:lstStyle/>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利润表</a:t>
            </a:r>
          </a:p>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及所有</a:t>
            </a:r>
          </a:p>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者权益</a:t>
            </a:r>
          </a:p>
          <a:p>
            <a:r>
              <a:rPr lang="zh-CN" altLang="en-US" b="1" dirty="0">
                <a:solidFill>
                  <a:srgbClr val="000066"/>
                </a:solidFill>
                <a:effectLst>
                  <a:outerShdw blurRad="38100" dist="38100" dir="2700000" algn="tl">
                    <a:srgbClr val="C0C0C0"/>
                  </a:outerShdw>
                </a:effectLst>
                <a:latin typeface="Times New Roman" panose="02020603050405020304" pitchFamily="18" charset="0"/>
                <a:ea typeface="华文楷体" panose="02010600040101010101" charset="-122"/>
              </a:rPr>
              <a:t>变动表表</a:t>
            </a:r>
          </a:p>
        </p:txBody>
      </p:sp>
      <p:cxnSp>
        <p:nvCxnSpPr>
          <p:cNvPr id="16396" name="AutoShape 21"/>
          <p:cNvCxnSpPr>
            <a:cxnSpLocks noChangeShapeType="1"/>
            <a:stCxn id="16391" idx="2"/>
            <a:endCxn id="16390" idx="2"/>
          </p:cNvCxnSpPr>
          <p:nvPr/>
        </p:nvCxnSpPr>
        <p:spPr bwMode="auto">
          <a:xfrm rot="5400000">
            <a:off x="4812983" y="3970973"/>
            <a:ext cx="276860" cy="3222625"/>
          </a:xfrm>
          <a:prstGeom prst="bentConnector3">
            <a:avLst>
              <a:gd name="adj1" fmla="val 185894"/>
            </a:avLst>
          </a:prstGeom>
          <a:noFill/>
          <a:ln w="76200" cmpd="sng">
            <a:solidFill>
              <a:srgbClr val="FF3300"/>
            </a:solidFill>
            <a:miter lim="800000"/>
            <a:tailEnd type="triangle" w="med" len="med"/>
          </a:ln>
        </p:spPr>
      </p:cxnSp>
      <p:sp>
        <p:nvSpPr>
          <p:cNvPr id="16397" name="AutoShape 24"/>
          <p:cNvSpPr/>
          <p:nvPr/>
        </p:nvSpPr>
        <p:spPr bwMode="auto">
          <a:xfrm>
            <a:off x="8427085" y="2697798"/>
            <a:ext cx="433388" cy="3024187"/>
          </a:xfrm>
          <a:prstGeom prst="rightBrace">
            <a:avLst>
              <a:gd name="adj1" fmla="val 58150"/>
              <a:gd name="adj2" fmla="val 50000"/>
            </a:avLst>
          </a:prstGeom>
          <a:noFill/>
          <a:ln w="38100" cmpd="sng">
            <a:solidFill>
              <a:schemeClr val="tx1"/>
            </a:solidFill>
            <a:round/>
          </a:ln>
        </p:spPr>
        <p:txBody>
          <a:bodyPr wrap="none" anchor="ctr"/>
          <a:lstStyle/>
          <a:p>
            <a:endParaRPr lang="zh-CN" altLang="en-US" dirty="0">
              <a:ea typeface="华文楷体" panose="02010600040101010101" charset="-122"/>
            </a:endParaRPr>
          </a:p>
        </p:txBody>
      </p:sp>
      <p:sp>
        <p:nvSpPr>
          <p:cNvPr id="16398" name="AutoShape 25"/>
          <p:cNvSpPr/>
          <p:nvPr/>
        </p:nvSpPr>
        <p:spPr bwMode="auto">
          <a:xfrm flipH="1">
            <a:off x="2234248" y="2697798"/>
            <a:ext cx="433387" cy="3024187"/>
          </a:xfrm>
          <a:prstGeom prst="rightBrace">
            <a:avLst>
              <a:gd name="adj1" fmla="val 58150"/>
              <a:gd name="adj2" fmla="val 50000"/>
            </a:avLst>
          </a:prstGeom>
          <a:noFill/>
          <a:ln w="38100" cmpd="sng">
            <a:solidFill>
              <a:schemeClr val="tx1"/>
            </a:solidFill>
            <a:round/>
          </a:ln>
        </p:spPr>
        <p:txBody>
          <a:bodyPr wrap="none" anchor="ctr"/>
          <a:lstStyle/>
          <a:p>
            <a:endParaRPr lang="zh-CN" altLang="en-US" dirty="0">
              <a:ea typeface="华文楷体" panose="02010600040101010101" charset="-122"/>
            </a:endParaRPr>
          </a:p>
        </p:txBody>
      </p:sp>
      <p:sp>
        <p:nvSpPr>
          <p:cNvPr id="16399" name="Rectangle 26"/>
          <p:cNvSpPr>
            <a:spLocks noChangeArrowheads="1"/>
          </p:cNvSpPr>
          <p:nvPr/>
        </p:nvSpPr>
        <p:spPr bwMode="auto">
          <a:xfrm>
            <a:off x="1118235" y="2337435"/>
            <a:ext cx="3924300" cy="3816350"/>
          </a:xfrm>
          <a:prstGeom prst="rect">
            <a:avLst/>
          </a:prstGeom>
          <a:noFill/>
          <a:ln w="38100" cmpd="sng">
            <a:solidFill>
              <a:schemeClr val="hlink"/>
            </a:solidFill>
            <a:prstDash val="dash"/>
            <a:miter lim="800000"/>
          </a:ln>
        </p:spPr>
        <p:txBody>
          <a:bodyPr wrap="none" anchor="ctr"/>
          <a:lstStyle/>
          <a:p>
            <a:endParaRPr lang="zh-CN" altLang="en-US" dirty="0">
              <a:ea typeface="华文楷体" panose="02010600040101010101" charset="-122"/>
            </a:endParaRPr>
          </a:p>
        </p:txBody>
      </p:sp>
      <p:sp>
        <p:nvSpPr>
          <p:cNvPr id="16400" name="Rectangle 27"/>
          <p:cNvSpPr>
            <a:spLocks noChangeArrowheads="1"/>
          </p:cNvSpPr>
          <p:nvPr/>
        </p:nvSpPr>
        <p:spPr bwMode="auto">
          <a:xfrm>
            <a:off x="5331460" y="2337435"/>
            <a:ext cx="4608513" cy="3816350"/>
          </a:xfrm>
          <a:prstGeom prst="rect">
            <a:avLst/>
          </a:prstGeom>
          <a:noFill/>
          <a:ln w="38100" cmpd="sng">
            <a:solidFill>
              <a:srgbClr val="FF00FF"/>
            </a:solidFill>
            <a:prstDash val="dash"/>
            <a:miter lim="800000"/>
          </a:ln>
        </p:spPr>
        <p:txBody>
          <a:bodyPr wrap="none" anchor="ctr"/>
          <a:lstStyle/>
          <a:p>
            <a:endParaRPr lang="zh-CN" altLang="en-US" dirty="0">
              <a:ea typeface="华文楷体" panose="02010600040101010101"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0" name="文本框 9"/>
          <p:cNvSpPr txBox="1"/>
          <p:nvPr/>
        </p:nvSpPr>
        <p:spPr>
          <a:xfrm>
            <a:off x="782614" y="1573541"/>
            <a:ext cx="2964180" cy="645160"/>
          </a:xfrm>
          <a:prstGeom prst="rect">
            <a:avLst/>
          </a:prstGeom>
          <a:noFill/>
        </p:spPr>
        <p:txBody>
          <a:bodyPr wrap="none" rtlCol="0">
            <a:spAutoFit/>
          </a:bodyPr>
          <a:lstStyle/>
          <a:p>
            <a:pPr marL="342900" indent="-342900" algn="l"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三大表之间的关系</a:t>
            </a:r>
          </a:p>
        </p:txBody>
      </p:sp>
      <p:cxnSp>
        <p:nvCxnSpPr>
          <p:cNvPr id="12" name="直接连接符 7"/>
          <p:cNvCxnSpPr/>
          <p:nvPr/>
        </p:nvCxnSpPr>
        <p:spPr>
          <a:xfrm flipV="1">
            <a:off x="181683" y="1511651"/>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3" name="文本框 10"/>
          <p:cNvSpPr txBox="1"/>
          <p:nvPr/>
        </p:nvSpPr>
        <p:spPr>
          <a:xfrm>
            <a:off x="154423" y="1062227"/>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三、基本财务报表及其关系</a:t>
            </a:r>
          </a:p>
        </p:txBody>
      </p:sp>
      <p:grpSp>
        <p:nvGrpSpPr>
          <p:cNvPr id="18" name="组合 17"/>
          <p:cNvGrpSpPr/>
          <p:nvPr/>
        </p:nvGrpSpPr>
        <p:grpSpPr>
          <a:xfrm>
            <a:off x="710565" y="2077085"/>
            <a:ext cx="10911840" cy="4284980"/>
            <a:chOff x="1119" y="3184"/>
            <a:chExt cx="17184" cy="6748"/>
          </a:xfrm>
        </p:grpSpPr>
        <p:sp>
          <p:nvSpPr>
            <p:cNvPr id="2" name="矩形 1"/>
            <p:cNvSpPr/>
            <p:nvPr/>
          </p:nvSpPr>
          <p:spPr>
            <a:xfrm>
              <a:off x="1119" y="4905"/>
              <a:ext cx="3551" cy="2874"/>
            </a:xfrm>
            <a:prstGeom prst="rect">
              <a:avLst/>
            </a:prstGeom>
            <a:solidFill>
              <a:srgbClr val="DCC7DB"/>
            </a:solidFill>
            <a:ln>
              <a:solidFill>
                <a:srgbClr val="62205D"/>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a:latin typeface="微软雅黑" panose="020B0503020204020204" pitchFamily="34" charset="-122"/>
                  <a:ea typeface="微软雅黑" panose="020B0503020204020204" pitchFamily="34" charset="-122"/>
                </a:rPr>
                <a:t>现金流量表</a:t>
              </a:r>
            </a:p>
          </p:txBody>
        </p:sp>
        <p:sp>
          <p:nvSpPr>
            <p:cNvPr id="3" name="矩形 2"/>
            <p:cNvSpPr/>
            <p:nvPr/>
          </p:nvSpPr>
          <p:spPr>
            <a:xfrm>
              <a:off x="6519" y="3184"/>
              <a:ext cx="6537" cy="6749"/>
            </a:xfrm>
            <a:prstGeom prst="rect">
              <a:avLst/>
            </a:prstGeom>
            <a:solidFill>
              <a:srgbClr val="DCC7DB"/>
            </a:solidFill>
            <a:ln>
              <a:solidFill>
                <a:srgbClr val="62205D"/>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zh-CN" altLang="en-US" sz="2800">
                <a:latin typeface="微软雅黑" panose="020B0503020204020204" pitchFamily="34" charset="-122"/>
                <a:ea typeface="微软雅黑" panose="020B0503020204020204" pitchFamily="34" charset="-122"/>
              </a:endParaRPr>
            </a:p>
          </p:txBody>
        </p:sp>
        <p:sp>
          <p:nvSpPr>
            <p:cNvPr id="4" name="矩形 3"/>
            <p:cNvSpPr/>
            <p:nvPr/>
          </p:nvSpPr>
          <p:spPr>
            <a:xfrm>
              <a:off x="14441" y="3762"/>
              <a:ext cx="3863" cy="5408"/>
            </a:xfrm>
            <a:prstGeom prst="rect">
              <a:avLst/>
            </a:prstGeom>
            <a:solidFill>
              <a:srgbClr val="DCC7DB"/>
            </a:solidFill>
            <a:ln>
              <a:solidFill>
                <a:srgbClr val="62205D"/>
              </a:solidFill>
            </a:ln>
          </p:spPr>
          <p:style>
            <a:lnRef idx="2">
              <a:schemeClr val="accent5"/>
            </a:lnRef>
            <a:fillRef idx="1">
              <a:schemeClr val="lt1"/>
            </a:fillRef>
            <a:effectRef idx="0">
              <a:schemeClr val="accent5"/>
            </a:effectRef>
            <a:fontRef idx="minor">
              <a:schemeClr val="dk1"/>
            </a:fontRef>
          </p:style>
          <p:txBody>
            <a:bodyPr rtlCol="0" anchor="ctr"/>
            <a:lstStyle/>
            <a:p>
              <a:pPr algn="ctr"/>
              <a:r>
                <a:rPr lang="zh-CN" altLang="en-US" sz="2800">
                  <a:latin typeface="微软雅黑" panose="020B0503020204020204" pitchFamily="34" charset="-122"/>
                  <a:ea typeface="微软雅黑" panose="020B0503020204020204" pitchFamily="34" charset="-122"/>
                </a:rPr>
                <a:t>利润表</a:t>
              </a:r>
            </a:p>
            <a:p>
              <a:pPr algn="ctr"/>
              <a:endParaRPr lang="zh-CN" altLang="en-US" sz="2800">
                <a:latin typeface="微软雅黑" panose="020B0503020204020204" pitchFamily="34" charset="-122"/>
                <a:ea typeface="微软雅黑" panose="020B0503020204020204" pitchFamily="34" charset="-122"/>
              </a:endParaRPr>
            </a:p>
            <a:p>
              <a:pPr algn="ctr"/>
              <a:endParaRPr lang="zh-CN" altLang="en-US" sz="2800">
                <a:latin typeface="微软雅黑" panose="020B0503020204020204" pitchFamily="34" charset="-122"/>
                <a:ea typeface="微软雅黑" panose="020B0503020204020204" pitchFamily="34" charset="-122"/>
              </a:endParaRPr>
            </a:p>
            <a:p>
              <a:pPr algn="ctr"/>
              <a:endParaRPr lang="zh-CN" altLang="en-US" sz="2800">
                <a:latin typeface="微软雅黑" panose="020B0503020204020204" pitchFamily="34" charset="-122"/>
                <a:ea typeface="微软雅黑" panose="020B0503020204020204" pitchFamily="34" charset="-122"/>
              </a:endParaRPr>
            </a:p>
            <a:p>
              <a:pPr algn="ctr"/>
              <a:endParaRPr lang="zh-CN" altLang="en-US" sz="2800">
                <a:latin typeface="微软雅黑" panose="020B0503020204020204" pitchFamily="34" charset="-122"/>
                <a:ea typeface="微软雅黑" panose="020B0503020204020204" pitchFamily="34" charset="-122"/>
              </a:endParaRPr>
            </a:p>
            <a:p>
              <a:pPr algn="ctr"/>
              <a:r>
                <a:rPr lang="zh-CN" altLang="en-US" sz="2800">
                  <a:latin typeface="微软雅黑" panose="020B0503020204020204" pitchFamily="34" charset="-122"/>
                  <a:ea typeface="微软雅黑" panose="020B0503020204020204" pitchFamily="34" charset="-122"/>
                </a:rPr>
                <a:t>留存收益表</a:t>
              </a:r>
            </a:p>
          </p:txBody>
        </p:sp>
        <p:sp>
          <p:nvSpPr>
            <p:cNvPr id="5" name="下箭头 4"/>
            <p:cNvSpPr/>
            <p:nvPr/>
          </p:nvSpPr>
          <p:spPr>
            <a:xfrm>
              <a:off x="16125" y="5829"/>
              <a:ext cx="612" cy="1250"/>
            </a:xfrm>
            <a:prstGeom prst="downArrow">
              <a:avLst/>
            </a:prstGeom>
            <a:solidFill>
              <a:srgbClr val="62205D"/>
            </a:solidFill>
            <a:ln>
              <a:solidFill>
                <a:srgbClr val="622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938" y="3762"/>
              <a:ext cx="3850" cy="822"/>
            </a:xfrm>
            <a:prstGeom prst="rect">
              <a:avLst/>
            </a:prstGeom>
            <a:noFill/>
          </p:spPr>
          <p:txBody>
            <a:bodyPr wrap="square" rtlCol="0">
              <a:spAutoFit/>
            </a:bodyPr>
            <a:lstStyle/>
            <a:p>
              <a:r>
                <a:rPr lang="zh-CN" altLang="en-US" sz="2800">
                  <a:solidFill>
                    <a:schemeClr val="dk1"/>
                  </a:solidFill>
                  <a:latin typeface="微软雅黑" panose="020B0503020204020204" pitchFamily="34" charset="-122"/>
                  <a:ea typeface="微软雅黑" panose="020B0503020204020204" pitchFamily="34" charset="-122"/>
                </a:rPr>
                <a:t>资产负债表</a:t>
              </a:r>
              <a:endParaRPr lang="zh-CN" altLang="en-US"/>
            </a:p>
          </p:txBody>
        </p:sp>
        <p:cxnSp>
          <p:nvCxnSpPr>
            <p:cNvPr id="7" name="直接连接符 6"/>
            <p:cNvCxnSpPr/>
            <p:nvPr/>
          </p:nvCxnSpPr>
          <p:spPr>
            <a:xfrm>
              <a:off x="6932" y="4742"/>
              <a:ext cx="5337" cy="12"/>
            </a:xfrm>
            <a:prstGeom prst="line">
              <a:avLst/>
            </a:prstGeom>
            <a:ln w="57150">
              <a:solidFill>
                <a:srgbClr val="62205D"/>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762" y="4754"/>
              <a:ext cx="24" cy="4575"/>
            </a:xfrm>
            <a:prstGeom prst="line">
              <a:avLst/>
            </a:prstGeom>
            <a:ln w="57150">
              <a:solidFill>
                <a:srgbClr val="62205D"/>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020" y="5066"/>
              <a:ext cx="2550" cy="3536"/>
            </a:xfrm>
            <a:prstGeom prst="rect">
              <a:avLst/>
            </a:prstGeom>
            <a:noFill/>
          </p:spPr>
          <p:txBody>
            <a:bodyPr wrap="square" rtlCol="0">
              <a:spAutoFit/>
            </a:bodyPr>
            <a:lstStyle/>
            <a:p>
              <a:pPr algn="r">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现金</a:t>
              </a:r>
            </a:p>
            <a:p>
              <a:pPr algn="r">
                <a:lnSpc>
                  <a:spcPct val="125000"/>
                </a:lnSpc>
                <a:spcBef>
                  <a:spcPts val="0"/>
                </a:spcBef>
                <a:spcAft>
                  <a:spcPts val="0"/>
                </a:spcAft>
              </a:pPr>
              <a:endParaRPr lang="zh-CN" altLang="en-US" sz="2800">
                <a:latin typeface="微软雅黑" panose="020B0503020204020204" pitchFamily="34" charset="-122"/>
                <a:ea typeface="微软雅黑" panose="020B0503020204020204" pitchFamily="34" charset="-122"/>
              </a:endParaRPr>
            </a:p>
            <a:p>
              <a:pPr algn="r">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短期投资</a:t>
              </a:r>
            </a:p>
            <a:p>
              <a:pPr algn="r">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其他资产</a:t>
              </a:r>
            </a:p>
          </p:txBody>
        </p:sp>
        <p:sp>
          <p:nvSpPr>
            <p:cNvPr id="14" name="文本框 13"/>
            <p:cNvSpPr txBox="1"/>
            <p:nvPr/>
          </p:nvSpPr>
          <p:spPr>
            <a:xfrm>
              <a:off x="9978" y="5066"/>
              <a:ext cx="2550" cy="3536"/>
            </a:xfrm>
            <a:prstGeom prst="rect">
              <a:avLst/>
            </a:prstGeom>
            <a:noFill/>
          </p:spPr>
          <p:txBody>
            <a:bodyPr wrap="square" rtlCol="0">
              <a:spAutoFit/>
            </a:bodyPr>
            <a:lstStyle/>
            <a:p>
              <a:pPr algn="l">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负债</a:t>
              </a:r>
            </a:p>
            <a:p>
              <a:pPr algn="l">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股东权益</a:t>
              </a:r>
            </a:p>
            <a:p>
              <a:pPr algn="l">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股本</a:t>
              </a:r>
            </a:p>
            <a:p>
              <a:pPr algn="l">
                <a:lnSpc>
                  <a:spcPct val="125000"/>
                </a:lnSpc>
                <a:spcBef>
                  <a:spcPts val="0"/>
                </a:spcBef>
                <a:spcAft>
                  <a:spcPts val="0"/>
                </a:spcAft>
              </a:pPr>
              <a:r>
                <a:rPr lang="zh-CN" altLang="en-US" sz="2800">
                  <a:latin typeface="微软雅黑" panose="020B0503020204020204" pitchFamily="34" charset="-122"/>
                  <a:ea typeface="微软雅黑" panose="020B0503020204020204" pitchFamily="34" charset="-122"/>
                </a:rPr>
                <a:t>留存收益</a:t>
              </a:r>
            </a:p>
          </p:txBody>
        </p:sp>
        <p:sp>
          <p:nvSpPr>
            <p:cNvPr id="15" name="下箭头 14"/>
            <p:cNvSpPr/>
            <p:nvPr/>
          </p:nvSpPr>
          <p:spPr>
            <a:xfrm rot="5400000">
              <a:off x="13442" y="7713"/>
              <a:ext cx="612" cy="864"/>
            </a:xfrm>
            <a:prstGeom prst="downArrow">
              <a:avLst/>
            </a:prstGeom>
            <a:solidFill>
              <a:srgbClr val="62205D"/>
            </a:solidFill>
            <a:ln>
              <a:solidFill>
                <a:srgbClr val="622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nvSpPr>
          <p:spPr>
            <a:xfrm rot="16200000">
              <a:off x="4879" y="5910"/>
              <a:ext cx="612" cy="864"/>
            </a:xfrm>
            <a:prstGeom prst="downArrow">
              <a:avLst/>
            </a:prstGeom>
            <a:solidFill>
              <a:srgbClr val="62205D"/>
            </a:solidFill>
            <a:ln>
              <a:solidFill>
                <a:srgbClr val="6220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左大括号 16"/>
            <p:cNvSpPr/>
            <p:nvPr/>
          </p:nvSpPr>
          <p:spPr>
            <a:xfrm>
              <a:off x="5950" y="5445"/>
              <a:ext cx="283" cy="1842"/>
            </a:xfrm>
            <a:prstGeom prst="leftBrace">
              <a:avLst/>
            </a:prstGeom>
            <a:noFill/>
            <a:ln w="28575">
              <a:solidFill>
                <a:srgbClr val="62205D"/>
              </a:solidFill>
            </a:ln>
            <a:extLst>
              <a:ext uri="{909E8E84-426E-40DD-AFC4-6F175D3DCCD1}">
                <a14:hiddenFill xmlns:a14="http://schemas.microsoft.com/office/drawing/2010/main">
                  <a:solidFill>
                    <a:srgbClr val="62205D"/>
                  </a:solidFill>
                </a14:hiddenFill>
              </a:ext>
            </a:extLst>
          </p:spPr>
          <p:style>
            <a:lnRef idx="1">
              <a:schemeClr val="accent1"/>
            </a:lnRef>
            <a:fillRef idx="0">
              <a:schemeClr val="accent1"/>
            </a:fillRef>
            <a:effectRef idx="0">
              <a:schemeClr val="accent1"/>
            </a:effectRef>
            <a:fontRef idx="minor">
              <a:schemeClr val="tx1"/>
            </a:fontRef>
          </p:style>
          <p:txBody>
            <a:bodyPr/>
            <a:lstStyle/>
            <a:p>
              <a:endParaRPr lang="zh-CN" altLang="en-US"/>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06883" y="2195728"/>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7348" y="2040158"/>
            <a:ext cx="581352" cy="33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PPT</a:t>
            </a:r>
            <a:r>
              <a:rPr kumimoji="0" lang="zh-CN" altLang="en-US" sz="100" b="0" i="0" u="none" strike="noStrike" kern="0" cap="none" spc="0" normalizeH="0" baseline="0" noProof="0" dirty="0">
                <a:ln>
                  <a:noFill/>
                </a:ln>
                <a:solidFill>
                  <a:sysClr val="window" lastClr="FFFFFF"/>
                </a:solidFill>
                <a:effectLst/>
                <a:uLnTx/>
                <a:uFillTx/>
              </a:rPr>
              <a:t>论坛：</a:t>
            </a:r>
            <a:r>
              <a:rPr kumimoji="0" lang="en-US" altLang="zh-CN" sz="100" b="0" i="0" u="none" strike="noStrike" kern="0" cap="none" spc="0" normalizeH="0" baseline="0" noProof="0" dirty="0">
                <a:ln>
                  <a:noFill/>
                </a:ln>
                <a:solidFill>
                  <a:sysClr val="window" lastClr="FFFFFF"/>
                </a:solidFill>
                <a:effectLst/>
                <a:uLnTx/>
                <a:uFillTx/>
              </a:rPr>
              <a:t>www.1ppt.cn</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47" name="任意多边形: 形状 46"/>
          <p:cNvSpPr/>
          <p:nvPr/>
        </p:nvSpPr>
        <p:spPr>
          <a:xfrm>
            <a:off x="0" y="0"/>
            <a:ext cx="3906982" cy="6858000"/>
          </a:xfrm>
          <a:custGeom>
            <a:avLst/>
            <a:gdLst>
              <a:gd name="connsiteX0" fmla="*/ 0 w 4193309"/>
              <a:gd name="connsiteY0" fmla="*/ 0 h 6858000"/>
              <a:gd name="connsiteX1" fmla="*/ 4193309 w 4193309"/>
              <a:gd name="connsiteY1" fmla="*/ 0 h 6858000"/>
              <a:gd name="connsiteX2" fmla="*/ 4193309 w 4193309"/>
              <a:gd name="connsiteY2" fmla="*/ 2305501 h 6858000"/>
              <a:gd name="connsiteX3" fmla="*/ 4151276 w 4193309"/>
              <a:gd name="connsiteY3" fmla="*/ 2303378 h 6858000"/>
              <a:gd name="connsiteX4" fmla="*/ 3025654 w 4193309"/>
              <a:gd name="connsiteY4" fmla="*/ 3429000 h 6858000"/>
              <a:gd name="connsiteX5" fmla="*/ 4151276 w 4193309"/>
              <a:gd name="connsiteY5" fmla="*/ 4554622 h 6858000"/>
              <a:gd name="connsiteX6" fmla="*/ 4193309 w 4193309"/>
              <a:gd name="connsiteY6" fmla="*/ 4552500 h 6858000"/>
              <a:gd name="connsiteX7" fmla="*/ 4193309 w 4193309"/>
              <a:gd name="connsiteY7" fmla="*/ 6858000 h 6858000"/>
              <a:gd name="connsiteX8" fmla="*/ 0 w 419330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3309" h="6858000">
                <a:moveTo>
                  <a:pt x="0" y="0"/>
                </a:moveTo>
                <a:lnTo>
                  <a:pt x="4193309" y="0"/>
                </a:lnTo>
                <a:lnTo>
                  <a:pt x="4193309" y="2305501"/>
                </a:lnTo>
                <a:lnTo>
                  <a:pt x="4151276" y="2303378"/>
                </a:lnTo>
                <a:cubicBezTo>
                  <a:pt x="3529612" y="2303378"/>
                  <a:pt x="3025654" y="2807336"/>
                  <a:pt x="3025654" y="3429000"/>
                </a:cubicBezTo>
                <a:cubicBezTo>
                  <a:pt x="3025654" y="4050664"/>
                  <a:pt x="3529612" y="4554622"/>
                  <a:pt x="4151276" y="4554622"/>
                </a:cubicBezTo>
                <a:lnTo>
                  <a:pt x="4193309" y="4552500"/>
                </a:lnTo>
                <a:lnTo>
                  <a:pt x="4193309" y="6858000"/>
                </a:lnTo>
                <a:lnTo>
                  <a:pt x="0" y="6858000"/>
                </a:lnTo>
                <a:close/>
              </a:path>
            </a:pathLst>
          </a:custGeom>
          <a:solidFill>
            <a:srgbClr val="62205D"/>
          </a:solidFill>
          <a:ln>
            <a:solidFill>
              <a:srgbClr val="6A01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4" name="文本框 13"/>
          <p:cNvSpPr txBox="1"/>
          <p:nvPr/>
        </p:nvSpPr>
        <p:spPr>
          <a:xfrm>
            <a:off x="2665248" y="3036585"/>
            <a:ext cx="1740141" cy="784830"/>
          </a:xfrm>
          <a:prstGeom prst="rect">
            <a:avLst/>
          </a:prstGeom>
          <a:noFill/>
        </p:spPr>
        <p:txBody>
          <a:bodyPr wrap="square" rtlCol="0">
            <a:spAutoFit/>
          </a:bodyPr>
          <a:lstStyle/>
          <a:p>
            <a:pPr algn="r"/>
            <a:r>
              <a:rPr lang="en-US" altLang="zh-CN" sz="4500" b="1" dirty="0">
                <a:solidFill>
                  <a:schemeClr val="bg1"/>
                </a:solidFill>
                <a:effectLst/>
                <a:latin typeface="微软雅黑" panose="020B0503020204020204" pitchFamily="34" charset="-122"/>
                <a:ea typeface="微软雅黑" panose="020B0503020204020204" pitchFamily="34" charset="-122"/>
              </a:rPr>
              <a:t>1</a:t>
            </a:r>
            <a:endParaRPr lang="zh-CN" altLang="en-US" sz="4500" b="1" dirty="0">
              <a:solidFill>
                <a:schemeClr val="bg1"/>
              </a:solidFill>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5634990" y="2546985"/>
            <a:ext cx="299085" cy="36830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619944" y="3908257"/>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909" t="16678" r="5909" b="21508"/>
          <a:stretch>
            <a:fillRect/>
          </a:stretch>
        </p:blipFill>
        <p:spPr>
          <a:xfrm>
            <a:off x="10132291" y="105997"/>
            <a:ext cx="1865745" cy="618053"/>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9016" y="2478538"/>
            <a:ext cx="2134340" cy="1681349"/>
          </a:xfrm>
          <a:prstGeom prst="rect">
            <a:avLst/>
          </a:prstGeom>
        </p:spPr>
      </p:pic>
      <p:sp>
        <p:nvSpPr>
          <p:cNvPr id="2" name="文本框 1"/>
          <p:cNvSpPr txBox="1"/>
          <p:nvPr/>
        </p:nvSpPr>
        <p:spPr>
          <a:xfrm>
            <a:off x="5259887" y="2195654"/>
            <a:ext cx="6109365" cy="2308324"/>
          </a:xfrm>
          <a:prstGeom prst="rect">
            <a:avLst/>
          </a:prstGeom>
          <a:noFill/>
        </p:spPr>
        <p:txBody>
          <a:bodyPr wrap="none" rtlCol="0">
            <a:spAutoFit/>
          </a:bodyPr>
          <a:lstStyle/>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第一节</a:t>
            </a:r>
            <a:r>
              <a:rPr lang="en-US" altLang="zh-CN" sz="3200" b="1" kern="100" spc="100" dirty="0">
                <a:solidFill>
                  <a:srgbClr val="62205D"/>
                </a:solidFill>
                <a:latin typeface="微软雅黑" panose="020B0503020204020204" pitchFamily="34" charset="-122"/>
                <a:ea typeface="微软雅黑" panose="020B0503020204020204" pitchFamily="34" charset="-122"/>
              </a:rPr>
              <a:t> </a:t>
            </a:r>
          </a:p>
          <a:p>
            <a:pP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财务报表分析的目标和应用场景</a:t>
            </a:r>
          </a:p>
          <a:p>
            <a:pPr algn="ctr" fontAlgn="ctr">
              <a:lnSpc>
                <a:spcPct val="150000"/>
              </a:lnSpc>
            </a:pP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C81C7A00-EA56-4E0E-BA65-B9A75A975070}" type="slidenum">
              <a:rPr lang="zh-CN" altLang="en-US" smtClean="0"/>
              <a:t>3</a:t>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28978"/>
            <a:ext cx="12339587" cy="6886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矩形 23"/>
          <p:cNvSpPr/>
          <p:nvPr/>
        </p:nvSpPr>
        <p:spPr>
          <a:xfrm>
            <a:off x="4002462" y="805721"/>
            <a:ext cx="251303"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7100529" y="809928"/>
            <a:ext cx="1893187"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flipV="1">
            <a:off x="8993716" y="807144"/>
            <a:ext cx="565200" cy="468000"/>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矩形 42"/>
          <p:cNvSpPr/>
          <p:nvPr/>
        </p:nvSpPr>
        <p:spPr>
          <a:xfrm>
            <a:off x="-13264" y="1160668"/>
            <a:ext cx="4015726" cy="107549"/>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4" name="图片 43"/>
          <p:cNvPicPr>
            <a:picLocks noChangeAspect="1"/>
          </p:cNvPicPr>
          <p:nvPr>
            <p:custDataLst>
              <p:tags r:id="rId1"/>
            </p:custDataLst>
          </p:nvPr>
        </p:nvPicPr>
        <p:blipFill>
          <a:blip r:embed="rId4" cstate="print">
            <a:alphaModFix amt="50000"/>
            <a:extLst>
              <a:ext uri="{28A0092B-C50C-407E-A947-70E740481C1C}">
                <a14:useLocalDpi xmlns:a14="http://schemas.microsoft.com/office/drawing/2010/main" val="0"/>
              </a:ext>
            </a:extLst>
          </a:blip>
          <a:stretch>
            <a:fillRect/>
          </a:stretch>
        </p:blipFill>
        <p:spPr>
          <a:xfrm>
            <a:off x="-13264" y="28978"/>
            <a:ext cx="2198347" cy="1121344"/>
          </a:xfrm>
          <a:prstGeom prst="rect">
            <a:avLst/>
          </a:prstGeom>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3741" y="344475"/>
            <a:ext cx="2210287" cy="702899"/>
          </a:xfrm>
          <a:prstGeom prst="rect">
            <a:avLst/>
          </a:prstGeom>
        </p:spPr>
      </p:pic>
      <p:sp>
        <p:nvSpPr>
          <p:cNvPr id="27" name="文本框 26"/>
          <p:cNvSpPr txBox="1"/>
          <p:nvPr/>
        </p:nvSpPr>
        <p:spPr>
          <a:xfrm>
            <a:off x="4496045" y="785764"/>
            <a:ext cx="2358705" cy="521970"/>
          </a:xfrm>
          <a:prstGeom prst="rect">
            <a:avLst/>
          </a:prstGeom>
          <a:noFill/>
        </p:spPr>
        <p:txBody>
          <a:bodyPr wrap="square" rtlCol="0">
            <a:spAutoFit/>
          </a:bodyPr>
          <a:lstStyle/>
          <a:p>
            <a:pPr algn="ctr"/>
            <a:r>
              <a:rPr lang="zh-CN" altLang="en-US" sz="2800" b="1" dirty="0">
                <a:solidFill>
                  <a:srgbClr val="62205D"/>
                </a:solidFill>
                <a:latin typeface="微软雅黑" panose="020B0503020204020204" pitchFamily="34" charset="-122"/>
                <a:ea typeface="微软雅黑" panose="020B0503020204020204" pitchFamily="34" charset="-122"/>
              </a:rPr>
              <a:t>公司的概念</a:t>
            </a:r>
          </a:p>
        </p:txBody>
      </p:sp>
      <p:sp>
        <p:nvSpPr>
          <p:cNvPr id="2" name="文本框 1"/>
          <p:cNvSpPr txBox="1"/>
          <p:nvPr/>
        </p:nvSpPr>
        <p:spPr>
          <a:xfrm>
            <a:off x="11524343" y="6328229"/>
            <a:ext cx="566057" cy="406400"/>
          </a:xfrm>
          <a:prstGeom prst="rect">
            <a:avLst/>
          </a:prstGeom>
          <a:noFill/>
        </p:spPr>
        <p:txBody>
          <a:bodyPr wrap="square" rtlCol="0">
            <a:spAutoFit/>
          </a:bodyPr>
          <a:lstStyle/>
          <a:p>
            <a:endParaRPr lang="zh-CN" altLang="en-US" dirty="0"/>
          </a:p>
        </p:txBody>
      </p:sp>
      <p:sp>
        <p:nvSpPr>
          <p:cNvPr id="3" name="文本框 2">
            <a:extLst>
              <a:ext uri="{FF2B5EF4-FFF2-40B4-BE49-F238E27FC236}">
                <a16:creationId xmlns:a16="http://schemas.microsoft.com/office/drawing/2014/main" id="{026EB02F-02EE-47A8-86CC-B651026CC7B1}"/>
              </a:ext>
            </a:extLst>
          </p:cNvPr>
          <p:cNvSpPr txBox="1"/>
          <p:nvPr/>
        </p:nvSpPr>
        <p:spPr>
          <a:xfrm>
            <a:off x="1540157" y="2316525"/>
            <a:ext cx="7885945" cy="400110"/>
          </a:xfrm>
          <a:prstGeom prst="rect">
            <a:avLst/>
          </a:prstGeom>
          <a:noFill/>
        </p:spPr>
        <p:txBody>
          <a:bodyPr wrap="square" rtlCol="0">
            <a:spAutoFit/>
          </a:bodyPr>
          <a:lstStyle/>
          <a:p>
            <a:r>
              <a:rPr lang="zh-CN" altLang="en-US" sz="2000" dirty="0">
                <a:solidFill>
                  <a:srgbClr val="7030A0"/>
                </a:solidFill>
                <a:latin typeface="华文楷体" panose="02010600040101010101" pitchFamily="2" charset="-122"/>
                <a:ea typeface="华文楷体" panose="02010600040101010101" pitchFamily="2" charset="-122"/>
              </a:rPr>
              <a:t>什么是公司？公司制度的发展历史</a:t>
            </a:r>
          </a:p>
        </p:txBody>
      </p:sp>
      <p:sp>
        <p:nvSpPr>
          <p:cNvPr id="14" name="文本框 13">
            <a:extLst>
              <a:ext uri="{FF2B5EF4-FFF2-40B4-BE49-F238E27FC236}">
                <a16:creationId xmlns:a16="http://schemas.microsoft.com/office/drawing/2014/main" id="{F5307E37-F255-409F-ADA3-435C2183BE92}"/>
              </a:ext>
            </a:extLst>
          </p:cNvPr>
          <p:cNvSpPr txBox="1"/>
          <p:nvPr/>
        </p:nvSpPr>
        <p:spPr>
          <a:xfrm>
            <a:off x="1517062" y="3079095"/>
            <a:ext cx="4924608" cy="707886"/>
          </a:xfrm>
          <a:prstGeom prst="rect">
            <a:avLst/>
          </a:prstGeom>
          <a:noFill/>
        </p:spPr>
        <p:txBody>
          <a:bodyPr wrap="square" rtlCol="0">
            <a:spAutoFit/>
          </a:bodyPr>
          <a:lstStyle/>
          <a:p>
            <a:r>
              <a:rPr lang="zh-CN" altLang="en-US" sz="2000" dirty="0">
                <a:solidFill>
                  <a:srgbClr val="7030A0"/>
                </a:solidFill>
                <a:latin typeface="华文楷体" panose="02010600040101010101" pitchFamily="2" charset="-122"/>
                <a:ea typeface="华文楷体" panose="02010600040101010101" pitchFamily="2" charset="-122"/>
              </a:rPr>
              <a:t>公司的作用？公司的类型有哪些？</a:t>
            </a:r>
          </a:p>
          <a:p>
            <a:endParaRPr lang="zh-CN" altLang="en-US" sz="2000" dirty="0">
              <a:latin typeface="华文楷体" panose="02010600040101010101" pitchFamily="2" charset="-122"/>
              <a:ea typeface="华文楷体" panose="02010600040101010101" pitchFamily="2" charset="-122"/>
            </a:endParaRPr>
          </a:p>
        </p:txBody>
      </p:sp>
      <p:sp>
        <p:nvSpPr>
          <p:cNvPr id="15" name="文本框 14">
            <a:extLst>
              <a:ext uri="{FF2B5EF4-FFF2-40B4-BE49-F238E27FC236}">
                <a16:creationId xmlns:a16="http://schemas.microsoft.com/office/drawing/2014/main" id="{2829014B-66B4-4FB2-B54C-4C14253BC136}"/>
              </a:ext>
            </a:extLst>
          </p:cNvPr>
          <p:cNvSpPr txBox="1"/>
          <p:nvPr/>
        </p:nvSpPr>
        <p:spPr>
          <a:xfrm>
            <a:off x="1517062" y="3971693"/>
            <a:ext cx="6080942" cy="400110"/>
          </a:xfrm>
          <a:prstGeom prst="rect">
            <a:avLst/>
          </a:prstGeom>
          <a:noFill/>
        </p:spPr>
        <p:txBody>
          <a:bodyPr wrap="square" rtlCol="0">
            <a:spAutoFit/>
          </a:bodyPr>
          <a:lstStyle/>
          <a:p>
            <a:r>
              <a:rPr lang="zh-CN" altLang="en-US" sz="2000" dirty="0">
                <a:solidFill>
                  <a:srgbClr val="7030A0"/>
                </a:solidFill>
                <a:latin typeface="华文楷体" panose="02010600040101010101" pitchFamily="2" charset="-122"/>
                <a:ea typeface="华文楷体" panose="02010600040101010101" pitchFamily="2" charset="-122"/>
              </a:rPr>
              <a:t>有哪些伟大的公司？伟大的公司有哪些特点？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D7E585B-E284-4FAA-904A-46C0CCD38B46}"/>
              </a:ext>
            </a:extLst>
          </p:cNvPr>
          <p:cNvSpPr txBox="1"/>
          <p:nvPr/>
        </p:nvSpPr>
        <p:spPr>
          <a:xfrm>
            <a:off x="1244337" y="1566536"/>
            <a:ext cx="9982986" cy="2961260"/>
          </a:xfrm>
          <a:prstGeom prst="rect">
            <a:avLst/>
          </a:prstGeom>
          <a:noFill/>
        </p:spPr>
        <p:txBody>
          <a:bodyPr wrap="square" rtlCol="0">
            <a:spAutoFit/>
          </a:bodyPr>
          <a:lstStyle/>
          <a:p>
            <a:pPr>
              <a:lnSpc>
                <a:spcPct val="150000"/>
              </a:lnSpc>
            </a:pPr>
            <a:r>
              <a:rPr lang="zh-CN" altLang="en-US" dirty="0">
                <a:latin typeface="华文楷体" panose="02010600040101010101" pitchFamily="2" charset="-122"/>
                <a:ea typeface="华文楷体" panose="02010600040101010101" pitchFamily="2" charset="-122"/>
              </a:rPr>
              <a:t>企业的财务报表是企业根据会计准则编制的，以表格的形式反映企业财务状况、盈利能力、现金流等状况的会计报表：</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1</a:t>
            </a:r>
            <a:r>
              <a:rPr lang="zh-CN" altLang="en-US" dirty="0">
                <a:latin typeface="华文楷体" panose="02010600040101010101" pitchFamily="2" charset="-122"/>
                <a:ea typeface="华文楷体" panose="02010600040101010101" pitchFamily="2" charset="-122"/>
              </a:rPr>
              <a:t>）资产负债表</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2</a:t>
            </a:r>
            <a:r>
              <a:rPr lang="zh-CN" altLang="en-US" dirty="0">
                <a:latin typeface="华文楷体" panose="02010600040101010101" pitchFamily="2" charset="-122"/>
                <a:ea typeface="华文楷体" panose="02010600040101010101" pitchFamily="2" charset="-122"/>
              </a:rPr>
              <a:t>）利润表</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3</a:t>
            </a:r>
            <a:r>
              <a:rPr lang="zh-CN" altLang="en-US" dirty="0">
                <a:latin typeface="华文楷体" panose="02010600040101010101" pitchFamily="2" charset="-122"/>
                <a:ea typeface="华文楷体" panose="02010600040101010101" pitchFamily="2" charset="-122"/>
              </a:rPr>
              <a:t>）现金流量表</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4</a:t>
            </a:r>
            <a:r>
              <a:rPr lang="zh-CN" altLang="en-US" dirty="0">
                <a:latin typeface="华文楷体" panose="02010600040101010101" pitchFamily="2" charset="-122"/>
                <a:ea typeface="华文楷体" panose="02010600040101010101" pitchFamily="2" charset="-122"/>
              </a:rPr>
              <a:t>）所有者权益变动表</a:t>
            </a:r>
            <a:endParaRPr lang="en-US" altLang="zh-CN" dirty="0">
              <a:latin typeface="华文楷体" panose="02010600040101010101" pitchFamily="2" charset="-122"/>
              <a:ea typeface="华文楷体" panose="02010600040101010101" pitchFamily="2" charset="-122"/>
            </a:endParaRPr>
          </a:p>
          <a:p>
            <a:pPr>
              <a:lnSpc>
                <a:spcPct val="150000"/>
              </a:lnSpc>
            </a:pPr>
            <a:r>
              <a:rPr lang="zh-CN" altLang="en-US" dirty="0">
                <a:latin typeface="华文楷体" panose="02010600040101010101" pitchFamily="2" charset="-122"/>
                <a:ea typeface="华文楷体" panose="02010600040101010101" pitchFamily="2" charset="-122"/>
              </a:rPr>
              <a:t>（</a:t>
            </a:r>
            <a:r>
              <a:rPr lang="en-US" altLang="zh-CN" dirty="0">
                <a:latin typeface="华文楷体" panose="02010600040101010101" pitchFamily="2" charset="-122"/>
                <a:ea typeface="华文楷体" panose="02010600040101010101" pitchFamily="2" charset="-122"/>
              </a:rPr>
              <a:t>5</a:t>
            </a:r>
            <a:r>
              <a:rPr lang="zh-CN" altLang="en-US" dirty="0">
                <a:latin typeface="华文楷体" panose="02010600040101010101" pitchFamily="2" charset="-122"/>
                <a:ea typeface="华文楷体" panose="02010600040101010101" pitchFamily="2" charset="-122"/>
              </a:rPr>
              <a:t>）附注</a:t>
            </a:r>
          </a:p>
        </p:txBody>
      </p:sp>
      <p:sp>
        <p:nvSpPr>
          <p:cNvPr id="2" name="对话气泡: 椭圆形 1">
            <a:extLst>
              <a:ext uri="{FF2B5EF4-FFF2-40B4-BE49-F238E27FC236}">
                <a16:creationId xmlns:a16="http://schemas.microsoft.com/office/drawing/2014/main" id="{ACB7C54C-E560-47B0-AAA2-77E00B1765DF}"/>
              </a:ext>
            </a:extLst>
          </p:cNvPr>
          <p:cNvSpPr/>
          <p:nvPr/>
        </p:nvSpPr>
        <p:spPr>
          <a:xfrm>
            <a:off x="6476215" y="612742"/>
            <a:ext cx="5015060" cy="820132"/>
          </a:xfrm>
          <a:prstGeom prst="wedgeEllipseCallou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dirty="0">
                <a:solidFill>
                  <a:srgbClr val="00B0F0"/>
                </a:solidFill>
              </a:rPr>
              <a:t>作用类似于医院出具的体检报告</a:t>
            </a:r>
          </a:p>
        </p:txBody>
      </p:sp>
    </p:spTree>
    <p:extLst>
      <p:ext uri="{BB962C8B-B14F-4D97-AF65-F5344CB8AC3E}">
        <p14:creationId xmlns:p14="http://schemas.microsoft.com/office/powerpoint/2010/main" val="2780736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32" name="文本框 31"/>
          <p:cNvSpPr txBox="1"/>
          <p:nvPr/>
        </p:nvSpPr>
        <p:spPr>
          <a:xfrm>
            <a:off x="303215" y="1125428"/>
            <a:ext cx="11468838" cy="460375"/>
          </a:xfrm>
          <a:prstGeom prst="rect">
            <a:avLst/>
          </a:prstGeom>
          <a:noFill/>
        </p:spPr>
        <p:txBody>
          <a:bodyPr wrap="square" rtlCol="0">
            <a:spAutoFit/>
          </a:bodyPr>
          <a:lstStyle/>
          <a:p>
            <a:pPr algn="ctr"/>
            <a:r>
              <a:rPr lang="zh-CN" altLang="en-US" sz="2400" b="1" kern="100" dirty="0">
                <a:solidFill>
                  <a:srgbClr val="6A005F"/>
                </a:solidFill>
                <a:latin typeface="微软雅黑" panose="020B0503020204020204" pitchFamily="34" charset="-122"/>
                <a:ea typeface="微软雅黑" panose="020B0503020204020204" pitchFamily="34" charset="-122"/>
              </a:rPr>
              <a:t>思考</a:t>
            </a:r>
          </a:p>
        </p:txBody>
      </p:sp>
      <p:cxnSp>
        <p:nvCxnSpPr>
          <p:cNvPr id="34" name="直接连接符 7"/>
          <p:cNvCxnSpPr/>
          <p:nvPr/>
        </p:nvCxnSpPr>
        <p:spPr>
          <a:xfrm flipV="1">
            <a:off x="330475" y="1676450"/>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53367" y="2154775"/>
            <a:ext cx="10944585" cy="328000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en-US" sz="2000" kern="100" dirty="0">
                <a:solidFill>
                  <a:srgbClr val="7030A0"/>
                </a:solidFill>
                <a:latin typeface="华文楷体" panose="02010600040101010101" pitchFamily="2" charset="-122"/>
                <a:ea typeface="华文楷体" panose="02010600040101010101" pitchFamily="2" charset="-122"/>
              </a:rPr>
              <a:t>作为</a:t>
            </a:r>
            <a:r>
              <a:rPr lang="en-US" altLang="zh-CN" sz="2000" kern="100" dirty="0">
                <a:solidFill>
                  <a:srgbClr val="7030A0"/>
                </a:solidFill>
                <a:latin typeface="华文楷体" panose="02010600040101010101" pitchFamily="2" charset="-122"/>
                <a:ea typeface="华文楷体" panose="02010600040101010101" pitchFamily="2" charset="-122"/>
              </a:rPr>
              <a:t>A</a:t>
            </a:r>
            <a:r>
              <a:rPr lang="zh-CN" altLang="en-US" sz="2000" kern="100" dirty="0">
                <a:solidFill>
                  <a:srgbClr val="7030A0"/>
                </a:solidFill>
                <a:latin typeface="华文楷体" panose="02010600040101010101" pitchFamily="2" charset="-122"/>
                <a:ea typeface="华文楷体" panose="02010600040101010101" pitchFamily="2" charset="-122"/>
              </a:rPr>
              <a:t>银行的信贷审批人员，你收到辖区内</a:t>
            </a:r>
            <a:r>
              <a:rPr sz="2000" kern="100" dirty="0">
                <a:solidFill>
                  <a:srgbClr val="7030A0"/>
                </a:solidFill>
                <a:latin typeface="华文楷体" panose="02010600040101010101" pitchFamily="2" charset="-122"/>
                <a:ea typeface="华文楷体" panose="02010600040101010101" pitchFamily="2" charset="-122"/>
              </a:rPr>
              <a:t>10家公司贷款申请，如何</a:t>
            </a:r>
            <a:r>
              <a:rPr lang="zh-CN" altLang="en-US" sz="2000" kern="100" dirty="0">
                <a:solidFill>
                  <a:srgbClr val="7030A0"/>
                </a:solidFill>
                <a:latin typeface="华文楷体" panose="02010600040101010101" pitchFamily="2" charset="-122"/>
                <a:ea typeface="华文楷体" panose="02010600040101010101" pitchFamily="2" charset="-122"/>
              </a:rPr>
              <a:t>制定授信政策</a:t>
            </a:r>
            <a:r>
              <a:rPr sz="2000" kern="100" dirty="0" err="1">
                <a:solidFill>
                  <a:srgbClr val="7030A0"/>
                </a:solidFill>
                <a:latin typeface="华文楷体" panose="02010600040101010101" pitchFamily="2" charset="-122"/>
                <a:ea typeface="华文楷体" panose="02010600040101010101" pitchFamily="2" charset="-122"/>
              </a:rPr>
              <a:t>以保证资金安全</a:t>
            </a:r>
            <a:r>
              <a:rPr sz="2000" kern="100" dirty="0">
                <a:solidFill>
                  <a:srgbClr val="7030A0"/>
                </a:solidFill>
                <a:latin typeface="华文楷体" panose="02010600040101010101" pitchFamily="2" charset="-122"/>
                <a:ea typeface="华文楷体" panose="02010600040101010101" pitchFamily="2" charset="-122"/>
              </a:rPr>
              <a:t>？</a:t>
            </a:r>
          </a:p>
          <a:p>
            <a:pPr marL="285750" indent="-285750" algn="just">
              <a:lnSpc>
                <a:spcPct val="150000"/>
              </a:lnSpc>
              <a:buFont typeface="Arial" panose="020B0604020202020204" pitchFamily="34" charset="0"/>
              <a:buChar char="•"/>
            </a:pPr>
            <a:r>
              <a:rPr sz="2000" kern="100" dirty="0">
                <a:solidFill>
                  <a:srgbClr val="7030A0"/>
                </a:solidFill>
                <a:latin typeface="华文楷体" panose="02010600040101010101" pitchFamily="2" charset="-122"/>
                <a:ea typeface="华文楷体" panose="02010600040101010101" pitchFamily="2" charset="-122"/>
              </a:rPr>
              <a:t>朋友向你推荐一只股票，目前价格为10元每股，他说</a:t>
            </a:r>
            <a:r>
              <a:rPr lang="zh-CN" altLang="en-US" sz="2000" kern="100" dirty="0">
                <a:solidFill>
                  <a:srgbClr val="7030A0"/>
                </a:solidFill>
                <a:latin typeface="华文楷体" panose="02010600040101010101" pitchFamily="2" charset="-122"/>
                <a:ea typeface="华文楷体" panose="02010600040101010101" pitchFamily="2" charset="-122"/>
              </a:rPr>
              <a:t>一年之内</a:t>
            </a:r>
            <a:r>
              <a:rPr sz="2000" kern="100" dirty="0">
                <a:solidFill>
                  <a:srgbClr val="7030A0"/>
                </a:solidFill>
                <a:latin typeface="华文楷体" panose="02010600040101010101" pitchFamily="2" charset="-122"/>
                <a:ea typeface="华文楷体" panose="02010600040101010101" pitchFamily="2" charset="-122"/>
              </a:rPr>
              <a:t>会涨到15元每股，</a:t>
            </a:r>
            <a:r>
              <a:rPr lang="zh-CN" altLang="en-US" sz="2000" kern="100" dirty="0">
                <a:solidFill>
                  <a:srgbClr val="7030A0"/>
                </a:solidFill>
                <a:latin typeface="华文楷体" panose="02010600040101010101" pitchFamily="2" charset="-122"/>
                <a:ea typeface="华文楷体" panose="02010600040101010101" pitchFamily="2" charset="-122"/>
              </a:rPr>
              <a:t>这个建议</a:t>
            </a:r>
            <a:r>
              <a:rPr sz="2000" kern="100" dirty="0" err="1">
                <a:solidFill>
                  <a:srgbClr val="7030A0"/>
                </a:solidFill>
                <a:latin typeface="华文楷体" panose="02010600040101010101" pitchFamily="2" charset="-122"/>
                <a:ea typeface="华文楷体" panose="02010600040101010101" pitchFamily="2" charset="-122"/>
              </a:rPr>
              <a:t>可信</a:t>
            </a:r>
            <a:r>
              <a:rPr lang="zh-CN" altLang="en-US" sz="2000" kern="100" dirty="0">
                <a:solidFill>
                  <a:srgbClr val="7030A0"/>
                </a:solidFill>
                <a:latin typeface="华文楷体" panose="02010600040101010101" pitchFamily="2" charset="-122"/>
                <a:ea typeface="华文楷体" panose="02010600040101010101" pitchFamily="2" charset="-122"/>
              </a:rPr>
              <a:t>吗</a:t>
            </a:r>
            <a:r>
              <a:rPr sz="2000" kern="100" dirty="0">
                <a:solidFill>
                  <a:srgbClr val="7030A0"/>
                </a:solidFill>
                <a:latin typeface="华文楷体" panose="02010600040101010101" pitchFamily="2" charset="-122"/>
                <a:ea typeface="华文楷体" panose="02010600040101010101" pitchFamily="2" charset="-122"/>
              </a:rPr>
              <a:t>？</a:t>
            </a:r>
          </a:p>
          <a:p>
            <a:pPr marL="285750" indent="-285750" algn="just">
              <a:lnSpc>
                <a:spcPct val="150000"/>
              </a:lnSpc>
              <a:buFont typeface="Arial" panose="020B0604020202020204" pitchFamily="34" charset="0"/>
              <a:buChar char="•"/>
            </a:pPr>
            <a:r>
              <a:rPr sz="2000" kern="100" dirty="0">
                <a:solidFill>
                  <a:srgbClr val="7030A0"/>
                </a:solidFill>
                <a:latin typeface="华文楷体" panose="02010600040101010101" pitchFamily="2" charset="-122"/>
                <a:ea typeface="华文楷体" panose="02010600040101010101" pitchFamily="2" charset="-122"/>
              </a:rPr>
              <a:t>A公司拟收购B公司（非上市公司）10%股权，如何确定收购价格？</a:t>
            </a:r>
          </a:p>
          <a:p>
            <a:pPr marL="285750" indent="-285750" algn="just">
              <a:lnSpc>
                <a:spcPct val="150000"/>
              </a:lnSpc>
              <a:buFont typeface="Arial" panose="020B0604020202020204" pitchFamily="34" charset="0"/>
              <a:buChar char="•"/>
            </a:pPr>
            <a:r>
              <a:rPr sz="2000" kern="100" dirty="0" err="1">
                <a:solidFill>
                  <a:srgbClr val="7030A0"/>
                </a:solidFill>
                <a:latin typeface="华文楷体" panose="02010600040101010101" pitchFamily="2" charset="-122"/>
                <a:ea typeface="华文楷体" panose="02010600040101010101" pitchFamily="2" charset="-122"/>
              </a:rPr>
              <a:t>作为一家公司的股东，你</a:t>
            </a:r>
            <a:r>
              <a:rPr lang="zh-CN" altLang="en-US" sz="2000" kern="100" dirty="0">
                <a:solidFill>
                  <a:srgbClr val="7030A0"/>
                </a:solidFill>
                <a:latin typeface="华文楷体" panose="02010600040101010101" pitchFamily="2" charset="-122"/>
                <a:ea typeface="华文楷体" panose="02010600040101010101" pitchFamily="2" charset="-122"/>
              </a:rPr>
              <a:t>发现</a:t>
            </a:r>
            <a:r>
              <a:rPr sz="2000" kern="100" dirty="0" err="1">
                <a:solidFill>
                  <a:srgbClr val="7030A0"/>
                </a:solidFill>
                <a:latin typeface="华文楷体" panose="02010600040101010101" pitchFamily="2" charset="-122"/>
                <a:ea typeface="华文楷体" panose="02010600040101010101" pitchFamily="2" charset="-122"/>
              </a:rPr>
              <a:t>公司的盈利水平</a:t>
            </a:r>
            <a:r>
              <a:rPr lang="zh-CN" altLang="en-US" sz="2000" kern="100" dirty="0">
                <a:solidFill>
                  <a:srgbClr val="7030A0"/>
                </a:solidFill>
                <a:latin typeface="华文楷体" panose="02010600040101010101" pitchFamily="2" charset="-122"/>
                <a:ea typeface="华文楷体" panose="02010600040101010101" pitchFamily="2" charset="-122"/>
              </a:rPr>
              <a:t>下降了</a:t>
            </a:r>
            <a:r>
              <a:rPr sz="2000" kern="100" dirty="0">
                <a:solidFill>
                  <a:srgbClr val="7030A0"/>
                </a:solidFill>
                <a:latin typeface="华文楷体" panose="02010600040101010101" pitchFamily="2" charset="-122"/>
                <a:ea typeface="华文楷体" panose="02010600040101010101" pitchFamily="2" charset="-122"/>
              </a:rPr>
              <a:t>，</a:t>
            </a:r>
            <a:r>
              <a:rPr lang="zh-CN" altLang="en-US" sz="2000" kern="100" dirty="0">
                <a:solidFill>
                  <a:srgbClr val="7030A0"/>
                </a:solidFill>
                <a:latin typeface="华文楷体" panose="02010600040101010101" pitchFamily="2" charset="-122"/>
                <a:ea typeface="华文楷体" panose="02010600040101010101" pitchFamily="2" charset="-122"/>
              </a:rPr>
              <a:t>背后的原因是什么</a:t>
            </a:r>
            <a:r>
              <a:rPr sz="2000" kern="100" dirty="0">
                <a:solidFill>
                  <a:srgbClr val="7030A0"/>
                </a:solidFill>
                <a:latin typeface="华文楷体" panose="02010600040101010101" pitchFamily="2" charset="-122"/>
                <a:ea typeface="华文楷体" panose="02010600040101010101" pitchFamily="2" charset="-122"/>
              </a:rPr>
              <a:t>？</a:t>
            </a:r>
            <a:r>
              <a:rPr lang="zh-CN" altLang="en-US" sz="2000" kern="100" dirty="0">
                <a:solidFill>
                  <a:srgbClr val="7030A0"/>
                </a:solidFill>
                <a:latin typeface="华文楷体" panose="02010600040101010101" pitchFamily="2" charset="-122"/>
                <a:ea typeface="华文楷体" panose="02010600040101010101" pitchFamily="2" charset="-122"/>
              </a:rPr>
              <a:t>如何提出有操作性的建议？</a:t>
            </a:r>
            <a:endParaRPr sz="2000" kern="100" dirty="0">
              <a:solidFill>
                <a:srgbClr val="7030A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983654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一、财务报表分析的主体</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24964" y="2601112"/>
            <a:ext cx="10944585" cy="2346283"/>
          </a:xfrm>
          <a:prstGeom prst="rect">
            <a:avLst/>
          </a:prstGeom>
        </p:spPr>
        <p:txBody>
          <a:bodyPr wrap="square">
            <a:spAutoFit/>
          </a:bodyPr>
          <a:lstStyle/>
          <a:p>
            <a:pPr marL="285750" indent="-285750" algn="just">
              <a:lnSpc>
                <a:spcPct val="150000"/>
              </a:lnSpc>
              <a:buFont typeface="Arial" panose="020B0604020202020204" pitchFamily="34" charset="0"/>
              <a:buChar char="•"/>
            </a:pPr>
            <a:r>
              <a:rPr sz="2000" b="1" kern="100" dirty="0">
                <a:latin typeface="微软雅黑" panose="020B0503020204020204" pitchFamily="34" charset="-122"/>
                <a:ea typeface="微软雅黑" panose="020B0503020204020204" pitchFamily="34" charset="-122"/>
              </a:rPr>
              <a:t>投资者</a:t>
            </a:r>
          </a:p>
          <a:p>
            <a:pPr marL="285750" indent="-285750" algn="just">
              <a:lnSpc>
                <a:spcPct val="150000"/>
              </a:lnSpc>
              <a:buFont typeface="Arial" panose="020B0604020202020204" pitchFamily="34" charset="0"/>
              <a:buChar char="•"/>
            </a:pPr>
            <a:r>
              <a:rPr sz="2000" b="1" kern="100" dirty="0">
                <a:latin typeface="微软雅黑" panose="020B0503020204020204" pitchFamily="34" charset="-122"/>
                <a:ea typeface="微软雅黑" panose="020B0503020204020204" pitchFamily="34" charset="-122"/>
              </a:rPr>
              <a:t>债权人</a:t>
            </a:r>
          </a:p>
          <a:p>
            <a:pPr marL="285750" indent="-285750" algn="just">
              <a:lnSpc>
                <a:spcPct val="150000"/>
              </a:lnSpc>
              <a:buFont typeface="Arial" panose="020B0604020202020204" pitchFamily="34" charset="0"/>
              <a:buChar char="•"/>
            </a:pPr>
            <a:r>
              <a:rPr sz="2000" b="1" kern="100" dirty="0">
                <a:latin typeface="微软雅黑" panose="020B0503020204020204" pitchFamily="34" charset="-122"/>
                <a:ea typeface="微软雅黑" panose="020B0503020204020204" pitchFamily="34" charset="-122"/>
              </a:rPr>
              <a:t>企业管理层（内部分析主体）</a:t>
            </a:r>
          </a:p>
          <a:p>
            <a:pPr marL="285750" indent="-285750" algn="just">
              <a:lnSpc>
                <a:spcPct val="150000"/>
              </a:lnSpc>
              <a:buFont typeface="Arial" panose="020B0604020202020204" pitchFamily="34" charset="0"/>
              <a:buChar char="•"/>
            </a:pPr>
            <a:r>
              <a:rPr sz="2000" b="1" kern="100" dirty="0">
                <a:latin typeface="微软雅黑" panose="020B0503020204020204" pitchFamily="34" charset="-122"/>
                <a:ea typeface="微软雅黑" panose="020B0503020204020204" pitchFamily="34" charset="-122"/>
              </a:rPr>
              <a:t>监管机构</a:t>
            </a:r>
          </a:p>
          <a:p>
            <a:pPr marL="285750" indent="-285750" algn="just">
              <a:lnSpc>
                <a:spcPct val="150000"/>
              </a:lnSpc>
              <a:buFont typeface="Arial" panose="020B0604020202020204" pitchFamily="34" charset="0"/>
              <a:buChar char="•"/>
            </a:pPr>
            <a:r>
              <a:rPr sz="2000" b="1" kern="100" dirty="0" err="1">
                <a:latin typeface="微软雅黑" panose="020B0503020204020204" pitchFamily="34" charset="-122"/>
                <a:ea typeface="微软雅黑" panose="020B0503020204020204" pitchFamily="34" charset="-122"/>
              </a:rPr>
              <a:t>财务分析师等</a:t>
            </a:r>
            <a:endParaRPr sz="2000" b="1" kern="100" dirty="0">
              <a:latin typeface="微软雅黑" panose="020B0503020204020204" pitchFamily="34" charset="-122"/>
              <a:ea typeface="微软雅黑" panose="020B0503020204020204" pitchFamily="34" charset="-122"/>
            </a:endParaRPr>
          </a:p>
        </p:txBody>
      </p:sp>
      <p:sp>
        <p:nvSpPr>
          <p:cNvPr id="21" name="文本框 9"/>
          <p:cNvSpPr txBox="1"/>
          <p:nvPr/>
        </p:nvSpPr>
        <p:spPr>
          <a:xfrm>
            <a:off x="925095" y="1956023"/>
            <a:ext cx="11353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主体</a:t>
            </a:r>
            <a:endParaRPr lang="zh-CN" altLang="en-US" sz="2000" b="1" kern="100" dirty="0">
              <a:solidFill>
                <a:srgbClr val="6A005F"/>
              </a:solidFill>
              <a:latin typeface="微软雅黑" panose="020B0503020204020204" pitchFamily="34" charset="-122"/>
              <a:ea typeface="微软雅黑" panose="020B0503020204020204" pitchFamily="34" charset="-122"/>
            </a:endParaRPr>
          </a:p>
        </p:txBody>
      </p:sp>
      <p:grpSp>
        <p:nvGrpSpPr>
          <p:cNvPr id="3" name="Group 2"/>
          <p:cNvGrpSpPr>
            <a:grpSpLocks noGrp="1"/>
          </p:cNvGrpSpPr>
          <p:nvPr/>
        </p:nvGrpSpPr>
        <p:grpSpPr bwMode="auto">
          <a:xfrm>
            <a:off x="5318125" y="1901400"/>
            <a:ext cx="6358255" cy="3979867"/>
            <a:chOff x="192" y="1004"/>
            <a:chExt cx="5393" cy="3319"/>
          </a:xfrm>
        </p:grpSpPr>
        <p:sp>
          <p:nvSpPr>
            <p:cNvPr id="5" name="AutoShape 6"/>
            <p:cNvSpPr>
              <a:spLocks noChangeArrowheads="1"/>
            </p:cNvSpPr>
            <p:nvPr/>
          </p:nvSpPr>
          <p:spPr bwMode="auto">
            <a:xfrm>
              <a:off x="192" y="1089"/>
              <a:ext cx="2265" cy="3234"/>
            </a:xfrm>
            <a:prstGeom prst="homePlate">
              <a:avLst>
                <a:gd name="adj" fmla="val 9718"/>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lIns="0" tIns="0" rIns="0" bIns="0" anchor="ctr">
              <a:spAutoFit/>
            </a:bodyPr>
            <a:lstStyle/>
            <a:p>
              <a:pPr fontAlgn="auto">
                <a:spcBef>
                  <a:spcPts val="0"/>
                </a:spcBef>
                <a:spcAft>
                  <a:spcPts val="0"/>
                </a:spcAft>
                <a:defRPr/>
              </a:pPr>
              <a:endParaRPr lang="en-US" altLang="zh-CN" sz="2800" b="1" dirty="0">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charset="-122"/>
                </a:rPr>
                <a:t>企业管理部门</a:t>
              </a:r>
            </a:p>
            <a:p>
              <a:pPr fontAlgn="auto">
                <a:spcBef>
                  <a:spcPts val="0"/>
                </a:spcBef>
                <a:spcAft>
                  <a:spcPts val="0"/>
                </a:spcAft>
                <a:defRPr/>
              </a:pPr>
              <a:endParaRPr lang="zh-CN" altLang="en-US" sz="2800" b="1" dirty="0">
                <a:solidFill>
                  <a:srgbClr val="FFFF99"/>
                </a:solidFill>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charset="-122"/>
                </a:rPr>
                <a:t>企业外部投资者</a:t>
              </a:r>
            </a:p>
            <a:p>
              <a:pPr fontAlgn="auto">
                <a:spcBef>
                  <a:spcPts val="0"/>
                </a:spcBef>
                <a:spcAft>
                  <a:spcPts val="0"/>
                </a:spcAft>
                <a:defRPr/>
              </a:pPr>
              <a:endParaRPr lang="zh-CN" altLang="en-US" sz="2800" b="1" dirty="0">
                <a:solidFill>
                  <a:srgbClr val="FFFF99"/>
                </a:solidFill>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charset="-122"/>
                </a:rPr>
                <a:t>政府管制部门</a:t>
              </a:r>
              <a:endParaRPr lang="en-US" altLang="zh-CN" sz="2800" b="1" dirty="0">
                <a:solidFill>
                  <a:srgbClr val="FFFF99"/>
                </a:solidFill>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endParaRPr lang="en-US" altLang="zh-CN" sz="2800" b="1" dirty="0">
                <a:solidFill>
                  <a:srgbClr val="FFFF99"/>
                </a:solidFill>
                <a:effectLst>
                  <a:outerShdw blurRad="38100" dist="38100" dir="2700000" algn="tl">
                    <a:srgbClr val="000000"/>
                  </a:outerShdw>
                </a:effectLst>
                <a:ea typeface="华文楷体" panose="02010600040101010101" charset="-122"/>
              </a:endParaRPr>
            </a:p>
            <a:p>
              <a:pP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charset="-122"/>
                </a:rPr>
                <a:t>债权人</a:t>
              </a:r>
            </a:p>
            <a:p>
              <a:pPr fontAlgn="auto">
                <a:spcBef>
                  <a:spcPts val="0"/>
                </a:spcBef>
                <a:spcAft>
                  <a:spcPts val="0"/>
                </a:spcAft>
                <a:defRPr/>
              </a:pPr>
              <a:endParaRPr lang="en-US" altLang="zh-CN" sz="2800" b="1" dirty="0">
                <a:effectLst>
                  <a:outerShdw blurRad="38100" dist="38100" dir="2700000" algn="tl">
                    <a:srgbClr val="000000"/>
                  </a:outerShdw>
                </a:effectLst>
                <a:latin typeface="+mn-lt"/>
                <a:ea typeface="华文楷体" panose="02010600040101010101" charset="-122"/>
              </a:endParaRPr>
            </a:p>
          </p:txBody>
        </p:sp>
        <p:sp>
          <p:nvSpPr>
            <p:cNvPr id="4" name="Rectangle 7"/>
            <p:cNvSpPr>
              <a:spLocks noChangeArrowheads="1"/>
            </p:cNvSpPr>
            <p:nvPr/>
          </p:nvSpPr>
          <p:spPr bwMode="auto">
            <a:xfrm>
              <a:off x="192" y="1004"/>
              <a:ext cx="2081" cy="410"/>
            </a:xfrm>
            <a:prstGeom prst="rect">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lIns="0" tIns="0" rIns="0" bIns="0" anchor="ctr">
              <a:spAutoFit/>
            </a:bodyPr>
            <a:lstStyle/>
            <a:p>
              <a:pPr algn="ctr" fontAlgn="auto">
                <a:spcBef>
                  <a:spcPts val="0"/>
                </a:spcBef>
                <a:spcAft>
                  <a:spcPts val="0"/>
                </a:spcAft>
                <a:defRPr/>
              </a:pPr>
              <a:r>
                <a:rPr lang="zh-CN" altLang="en-US" sz="3200" dirty="0">
                  <a:solidFill>
                    <a:srgbClr val="FFFF99"/>
                  </a:solidFill>
                  <a:effectLst>
                    <a:outerShdw blurRad="38100" dist="38100" dir="2700000" algn="tl">
                      <a:srgbClr val="000000"/>
                    </a:outerShdw>
                  </a:effectLst>
                  <a:latin typeface="华文楷体" panose="02010600040101010101" charset="-122"/>
                  <a:ea typeface="华文楷体" panose="02010600040101010101" charset="-122"/>
                </a:rPr>
                <a:t>需求</a:t>
              </a:r>
              <a:endParaRPr lang="en-US" sz="3200" dirty="0">
                <a:solidFill>
                  <a:srgbClr val="FFFF99"/>
                </a:solidFill>
                <a:effectLst>
                  <a:outerShdw blurRad="38100" dist="38100" dir="2700000" algn="tl">
                    <a:srgbClr val="000000"/>
                  </a:outerShdw>
                </a:effectLst>
                <a:latin typeface="华文楷体" panose="02010600040101010101" charset="-122"/>
                <a:ea typeface="华文楷体" panose="02010600040101010101" charset="-122"/>
              </a:endParaRPr>
            </a:p>
          </p:txBody>
        </p:sp>
        <p:sp>
          <p:nvSpPr>
            <p:cNvPr id="7" name="AutoShape 8"/>
            <p:cNvSpPr>
              <a:spLocks noChangeArrowheads="1"/>
            </p:cNvSpPr>
            <p:nvPr/>
          </p:nvSpPr>
          <p:spPr bwMode="auto">
            <a:xfrm flipH="1">
              <a:off x="3341" y="1362"/>
              <a:ext cx="2232" cy="2823"/>
            </a:xfrm>
            <a:prstGeom prst="homePlate">
              <a:avLst>
                <a:gd name="adj" fmla="val 9729"/>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wrap="square" lIns="0" tIns="0" rIns="0" bIns="0" anchor="ctr">
              <a:spAutoFit/>
            </a:bodyPr>
            <a:lstStyle/>
            <a:p>
              <a:pPr algn="ctr" fontAlgn="auto">
                <a:spcBef>
                  <a:spcPts val="0"/>
                </a:spcBef>
                <a:spcAft>
                  <a:spcPts val="0"/>
                </a:spcAft>
                <a:defRPr/>
              </a:pPr>
              <a:endParaRPr lang="en-US" altLang="zh-CN" sz="2800" b="1" dirty="0">
                <a:effectLst>
                  <a:outerShdw blurRad="38100" dist="38100" dir="2700000" algn="tl">
                    <a:srgbClr val="000000"/>
                  </a:outerShdw>
                </a:effectLst>
                <a:ea typeface="华文楷体" panose="02010600040101010101" charset="-122"/>
              </a:endParaRPr>
            </a:p>
            <a:p>
              <a:pPr algn="r" fontAlgn="auto">
                <a:spcBef>
                  <a:spcPts val="0"/>
                </a:spcBef>
                <a:spcAft>
                  <a:spcPts val="0"/>
                </a:spcAft>
                <a:defRPr/>
              </a:pPr>
              <a:endParaRPr lang="en-US" altLang="zh-CN" sz="2800" b="1" dirty="0">
                <a:solidFill>
                  <a:srgbClr val="FFFF99"/>
                </a:solidFill>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charset="-122"/>
                </a:rPr>
                <a:t>  </a:t>
              </a:r>
              <a:r>
                <a:rPr lang="zh-CN" altLang="en-US" sz="2000" b="1" dirty="0">
                  <a:solidFill>
                    <a:srgbClr val="FFFF99"/>
                  </a:solidFill>
                  <a:effectLst>
                    <a:outerShdw blurRad="38100" dist="38100" dir="2700000" algn="tl">
                      <a:srgbClr val="000000"/>
                    </a:outerShdw>
                  </a:effectLst>
                  <a:latin typeface="+mn-lt"/>
                  <a:ea typeface="华文楷体" panose="02010600040101010101" charset="-122"/>
                </a:rPr>
                <a:t>公司对外披露的信息</a:t>
              </a:r>
              <a:endParaRPr lang="en-US" altLang="zh-CN" sz="2000" b="1" dirty="0">
                <a:solidFill>
                  <a:srgbClr val="FFFF99"/>
                </a:solidFill>
                <a:effectLst>
                  <a:outerShdw blurRad="38100" dist="38100" dir="2700000" algn="tl">
                    <a:srgbClr val="000000"/>
                  </a:outerShdw>
                </a:effectLst>
                <a:latin typeface="+mn-lt"/>
                <a:ea typeface="华文楷体" panose="02010600040101010101" charset="-122"/>
              </a:endParaRPr>
            </a:p>
            <a:p>
              <a:pPr fontAlgn="auto">
                <a:spcBef>
                  <a:spcPts val="0"/>
                </a:spcBef>
                <a:spcAft>
                  <a:spcPts val="0"/>
                </a:spcAft>
                <a:defRPr/>
              </a:pPr>
              <a:endParaRPr lang="en-US" altLang="zh-CN" sz="2000" b="1" dirty="0">
                <a:solidFill>
                  <a:srgbClr val="FFFF99"/>
                </a:solidFill>
                <a:effectLst>
                  <a:outerShdw blurRad="38100" dist="38100" dir="2700000" algn="tl">
                    <a:srgbClr val="000000"/>
                  </a:outerShdw>
                </a:effectLst>
                <a:ea typeface="华文楷体" panose="02010600040101010101" charset="-122"/>
              </a:endParaRPr>
            </a:p>
            <a:p>
              <a:pPr algn="r" fontAlgn="auto">
                <a:spcBef>
                  <a:spcPts val="0"/>
                </a:spcBef>
                <a:spcAft>
                  <a:spcPts val="0"/>
                </a:spcAft>
                <a:defRPr/>
              </a:pPr>
              <a:r>
                <a:rPr lang="zh-CN" altLang="en-US" sz="2000" b="1" dirty="0">
                  <a:solidFill>
                    <a:srgbClr val="FFFF99"/>
                  </a:solidFill>
                  <a:effectLst>
                    <a:outerShdw blurRad="38100" dist="38100" dir="2700000" algn="tl">
                      <a:srgbClr val="000000"/>
                    </a:outerShdw>
                  </a:effectLst>
                  <a:latin typeface="+mn-lt"/>
                  <a:ea typeface="华文楷体" panose="02010600040101010101" charset="-122"/>
                </a:rPr>
                <a:t>各机构内部人员</a:t>
              </a:r>
            </a:p>
            <a:p>
              <a:pPr algn="ctr" fontAlgn="auto">
                <a:spcBef>
                  <a:spcPts val="0"/>
                </a:spcBef>
                <a:spcAft>
                  <a:spcPts val="0"/>
                </a:spcAft>
                <a:defRPr/>
              </a:pPr>
              <a:endParaRPr lang="zh-CN" altLang="en-US" sz="2000" b="1" dirty="0">
                <a:solidFill>
                  <a:srgbClr val="FFFF99"/>
                </a:solidFill>
                <a:effectLst>
                  <a:outerShdw blurRad="38100" dist="38100" dir="2700000" algn="tl">
                    <a:srgbClr val="000000"/>
                  </a:outerShdw>
                </a:effectLst>
                <a:latin typeface="+mn-lt"/>
                <a:ea typeface="华文楷体" panose="02010600040101010101" charset="-122"/>
              </a:endParaRPr>
            </a:p>
            <a:p>
              <a:pPr algn="r" fontAlgn="auto">
                <a:spcBef>
                  <a:spcPts val="0"/>
                </a:spcBef>
                <a:spcAft>
                  <a:spcPts val="0"/>
                </a:spcAft>
                <a:defRPr/>
              </a:pPr>
              <a:r>
                <a:rPr lang="zh-CN" altLang="en-US" sz="2000" b="1" dirty="0">
                  <a:solidFill>
                    <a:srgbClr val="FFFF99"/>
                  </a:solidFill>
                  <a:effectLst>
                    <a:outerShdw blurRad="38100" dist="38100" dir="2700000" algn="tl">
                      <a:srgbClr val="000000"/>
                    </a:outerShdw>
                  </a:effectLst>
                  <a:latin typeface="+mn-lt"/>
                  <a:ea typeface="华文楷体" panose="02010600040101010101" charset="-122"/>
                </a:rPr>
                <a:t>独立的分析人士</a:t>
              </a:r>
            </a:p>
            <a:p>
              <a:pPr algn="ctr" fontAlgn="auto">
                <a:spcBef>
                  <a:spcPts val="0"/>
                </a:spcBef>
                <a:spcAft>
                  <a:spcPts val="0"/>
                </a:spcAft>
                <a:defRPr/>
              </a:pPr>
              <a:endParaRPr lang="zh-CN" altLang="en-US" sz="2800" b="1" dirty="0">
                <a:effectLst>
                  <a:outerShdw blurRad="38100" dist="38100" dir="2700000" algn="tl">
                    <a:srgbClr val="000000"/>
                  </a:outerShdw>
                </a:effectLst>
                <a:latin typeface="+mn-lt"/>
                <a:ea typeface="华文楷体" panose="02010600040101010101" charset="-122"/>
              </a:endParaRPr>
            </a:p>
            <a:p>
              <a:pPr algn="ctr" fontAlgn="auto">
                <a:spcBef>
                  <a:spcPts val="0"/>
                </a:spcBef>
                <a:spcAft>
                  <a:spcPts val="0"/>
                </a:spcAft>
                <a:defRPr/>
              </a:pPr>
              <a:endParaRPr lang="en-US" altLang="zh-CN" sz="2800" b="1" dirty="0">
                <a:effectLst>
                  <a:outerShdw blurRad="38100" dist="38100" dir="2700000" algn="tl">
                    <a:srgbClr val="000000"/>
                  </a:outerShdw>
                </a:effectLst>
                <a:latin typeface="+mn-lt"/>
                <a:ea typeface="华文楷体" panose="02010600040101010101" charset="-122"/>
              </a:endParaRPr>
            </a:p>
          </p:txBody>
        </p:sp>
        <p:sp>
          <p:nvSpPr>
            <p:cNvPr id="9" name="Rectangle 9"/>
            <p:cNvSpPr>
              <a:spLocks noChangeArrowheads="1"/>
            </p:cNvSpPr>
            <p:nvPr/>
          </p:nvSpPr>
          <p:spPr bwMode="auto">
            <a:xfrm flipH="1">
              <a:off x="3504" y="1004"/>
              <a:ext cx="2081" cy="410"/>
            </a:xfrm>
            <a:prstGeom prst="rect">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lIns="0" tIns="0" rIns="0" bIns="0" anchor="ctr">
              <a:spAutoFit/>
            </a:bodyPr>
            <a:lstStyle/>
            <a:p>
              <a:pPr algn="ctr" fontAlgn="auto">
                <a:spcBef>
                  <a:spcPts val="0"/>
                </a:spcBef>
                <a:spcAft>
                  <a:spcPts val="0"/>
                </a:spcAft>
                <a:defRPr/>
              </a:pPr>
              <a:r>
                <a:rPr lang="zh-CN" altLang="en-US" sz="3200" dirty="0">
                  <a:solidFill>
                    <a:srgbClr val="FFFF99"/>
                  </a:solidFill>
                  <a:effectLst>
                    <a:outerShdw blurRad="38100" dist="38100" dir="2700000" algn="tl">
                      <a:srgbClr val="000000"/>
                    </a:outerShdw>
                  </a:effectLst>
                  <a:latin typeface="华文楷体" panose="02010600040101010101" charset="-122"/>
                  <a:ea typeface="华文楷体" panose="02010600040101010101" charset="-122"/>
                </a:rPr>
                <a:t>供给</a:t>
              </a:r>
              <a:endParaRPr lang="en-US" sz="3200" dirty="0">
                <a:solidFill>
                  <a:srgbClr val="FFFF99"/>
                </a:solidFill>
                <a:effectLst>
                  <a:outerShdw blurRad="38100" dist="38100" dir="2700000" algn="tl">
                    <a:srgbClr val="000000"/>
                  </a:outerShdw>
                </a:effectLst>
                <a:latin typeface="华文楷体" panose="02010600040101010101" charset="-122"/>
                <a:ea typeface="华文楷体" panose="02010600040101010101" charset="-122"/>
              </a:endParaRPr>
            </a:p>
          </p:txBody>
        </p:sp>
        <p:sp>
          <p:nvSpPr>
            <p:cNvPr id="10" name="Freeform 10"/>
            <p:cNvSpPr/>
            <p:nvPr/>
          </p:nvSpPr>
          <p:spPr bwMode="auto">
            <a:xfrm>
              <a:off x="2753" y="1977"/>
              <a:ext cx="256" cy="875"/>
            </a:xfrm>
            <a:custGeom>
              <a:avLst/>
              <a:gdLst/>
              <a:ahLst/>
              <a:cxnLst>
                <a:cxn ang="0">
                  <a:pos x="72" y="0"/>
                </a:cxn>
                <a:cxn ang="0">
                  <a:pos x="0" y="232"/>
                </a:cxn>
                <a:cxn ang="0">
                  <a:pos x="48" y="232"/>
                </a:cxn>
                <a:cxn ang="0">
                  <a:pos x="0" y="376"/>
                </a:cxn>
                <a:cxn ang="0">
                  <a:pos x="72" y="376"/>
                </a:cxn>
                <a:cxn ang="0">
                  <a:pos x="32" y="504"/>
                </a:cxn>
                <a:cxn ang="0">
                  <a:pos x="0" y="504"/>
                </a:cxn>
                <a:cxn ang="0">
                  <a:pos x="0" y="608"/>
                </a:cxn>
                <a:cxn ang="0">
                  <a:pos x="96" y="496"/>
                </a:cxn>
                <a:cxn ang="0">
                  <a:pos x="48" y="504"/>
                </a:cxn>
                <a:cxn ang="0">
                  <a:pos x="144" y="336"/>
                </a:cxn>
                <a:cxn ang="0">
                  <a:pos x="72" y="336"/>
                </a:cxn>
                <a:cxn ang="0">
                  <a:pos x="144" y="192"/>
                </a:cxn>
                <a:cxn ang="0">
                  <a:pos x="88" y="192"/>
                </a:cxn>
                <a:cxn ang="0">
                  <a:pos x="176" y="0"/>
                </a:cxn>
                <a:cxn ang="0">
                  <a:pos x="72" y="0"/>
                </a:cxn>
              </a:cxnLst>
              <a:rect l="0" t="0" r="r" b="b"/>
              <a:pathLst>
                <a:path w="176" h="608">
                  <a:moveTo>
                    <a:pt x="72" y="0"/>
                  </a:moveTo>
                  <a:lnTo>
                    <a:pt x="0" y="232"/>
                  </a:lnTo>
                  <a:lnTo>
                    <a:pt x="48" y="232"/>
                  </a:lnTo>
                  <a:lnTo>
                    <a:pt x="0" y="376"/>
                  </a:lnTo>
                  <a:lnTo>
                    <a:pt x="72" y="376"/>
                  </a:lnTo>
                  <a:lnTo>
                    <a:pt x="32" y="504"/>
                  </a:lnTo>
                  <a:lnTo>
                    <a:pt x="0" y="504"/>
                  </a:lnTo>
                  <a:lnTo>
                    <a:pt x="0" y="608"/>
                  </a:lnTo>
                  <a:lnTo>
                    <a:pt x="96" y="496"/>
                  </a:lnTo>
                  <a:lnTo>
                    <a:pt x="48" y="504"/>
                  </a:lnTo>
                  <a:lnTo>
                    <a:pt x="144" y="336"/>
                  </a:lnTo>
                  <a:lnTo>
                    <a:pt x="72" y="336"/>
                  </a:lnTo>
                  <a:lnTo>
                    <a:pt x="144" y="192"/>
                  </a:lnTo>
                  <a:lnTo>
                    <a:pt x="88" y="192"/>
                  </a:lnTo>
                  <a:lnTo>
                    <a:pt x="176" y="0"/>
                  </a:lnTo>
                  <a:lnTo>
                    <a:pt x="72" y="0"/>
                  </a:lnTo>
                  <a:close/>
                </a:path>
              </a:pathLst>
            </a:custGeom>
            <a:solidFill>
              <a:srgbClr val="66FF66"/>
            </a:solidFill>
            <a:ln w="6350" cap="rnd" cmpd="sng">
              <a:noFill/>
              <a:prstDash val="solid"/>
              <a:round/>
            </a:ln>
            <a:effectLst>
              <a:outerShdw dist="107763" dir="2700000" algn="ctr" rotWithShape="0">
                <a:srgbClr val="000000">
                  <a:alpha val="50000"/>
                </a:srgbClr>
              </a:outerShdw>
            </a:effectLst>
          </p:spPr>
          <p:txBody>
            <a:bodyPr/>
            <a:lstStyle/>
            <a:p>
              <a:pPr fontAlgn="auto">
                <a:spcBef>
                  <a:spcPts val="0"/>
                </a:spcBef>
                <a:spcAft>
                  <a:spcPts val="0"/>
                </a:spcAft>
                <a:defRPr/>
              </a:pPr>
              <a:endParaRPr lang="zh-CN" altLang="en-US" dirty="0">
                <a:latin typeface="+mn-lt"/>
                <a:ea typeface="华文楷体" panose="02010600040101010101"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一、财务报表分析的主体和目的</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24964" y="2494432"/>
            <a:ext cx="10944585" cy="3280000"/>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zh-CN" altLang="en-US" sz="2000" b="1" kern="100" dirty="0">
                <a:solidFill>
                  <a:srgbClr val="7030A0"/>
                </a:solidFill>
                <a:latin typeface="华文楷体" panose="02010600040101010101" pitchFamily="2" charset="-122"/>
                <a:ea typeface="华文楷体" panose="02010600040101010101" pitchFamily="2" charset="-122"/>
              </a:rPr>
              <a:t>外部主体视角的目的：</a:t>
            </a:r>
          </a:p>
          <a:p>
            <a:pPr indent="0" algn="just">
              <a:lnSpc>
                <a:spcPct val="150000"/>
              </a:lnSpc>
              <a:buFont typeface="Arial" panose="020B0604020202020204" pitchFamily="34" charset="0"/>
              <a:buNone/>
            </a:pPr>
            <a:r>
              <a:rPr lang="zh-CN" altLang="en-US" sz="2000" kern="100" dirty="0">
                <a:solidFill>
                  <a:srgbClr val="7030A0"/>
                </a:solidFill>
                <a:latin typeface="华文楷体" panose="02010600040101010101" pitchFamily="2" charset="-122"/>
                <a:ea typeface="华文楷体" panose="02010600040101010101" pitchFamily="2" charset="-122"/>
              </a:rPr>
              <a:t>           投资者</a:t>
            </a:r>
            <a:r>
              <a:rPr lang="en-US" altLang="zh-CN" sz="2000" kern="100" dirty="0">
                <a:solidFill>
                  <a:srgbClr val="7030A0"/>
                </a:solidFill>
                <a:latin typeface="华文楷体" panose="02010600040101010101" pitchFamily="2" charset="-122"/>
                <a:ea typeface="华文楷体" panose="02010600040101010101" pitchFamily="2" charset="-122"/>
              </a:rPr>
              <a:t>——</a:t>
            </a:r>
            <a:r>
              <a:rPr lang="zh-CN" altLang="en-US" sz="2000" kern="100" dirty="0">
                <a:solidFill>
                  <a:srgbClr val="7030A0"/>
                </a:solidFill>
                <a:latin typeface="华文楷体" panose="02010600040101010101" pitchFamily="2" charset="-122"/>
                <a:ea typeface="华文楷体" panose="02010600040101010101" pitchFamily="2" charset="-122"/>
              </a:rPr>
              <a:t>预测公司未来的投资收益和风险；</a:t>
            </a:r>
          </a:p>
          <a:p>
            <a:pPr indent="0" algn="just">
              <a:lnSpc>
                <a:spcPct val="150000"/>
              </a:lnSpc>
              <a:buFont typeface="Arial" panose="020B0604020202020204" pitchFamily="34" charset="0"/>
              <a:buNone/>
            </a:pPr>
            <a:r>
              <a:rPr lang="zh-CN" altLang="en-US" sz="2000" kern="100" dirty="0">
                <a:solidFill>
                  <a:srgbClr val="7030A0"/>
                </a:solidFill>
                <a:latin typeface="华文楷体" panose="02010600040101010101" pitchFamily="2" charset="-122"/>
                <a:ea typeface="华文楷体" panose="02010600040101010101" pitchFamily="2" charset="-122"/>
              </a:rPr>
              <a:t>           债权人</a:t>
            </a:r>
            <a:r>
              <a:rPr lang="en-US" altLang="zh-CN" sz="2000" kern="100" dirty="0">
                <a:solidFill>
                  <a:srgbClr val="7030A0"/>
                </a:solidFill>
                <a:latin typeface="华文楷体" panose="02010600040101010101" pitchFamily="2" charset="-122"/>
                <a:ea typeface="华文楷体" panose="02010600040101010101" pitchFamily="2" charset="-122"/>
              </a:rPr>
              <a:t>——</a:t>
            </a:r>
            <a:r>
              <a:rPr lang="zh-CN" altLang="en-US" sz="2000" kern="100" dirty="0">
                <a:solidFill>
                  <a:srgbClr val="7030A0"/>
                </a:solidFill>
                <a:latin typeface="华文楷体" panose="02010600040101010101" pitchFamily="2" charset="-122"/>
                <a:ea typeface="华文楷体" panose="02010600040101010101" pitchFamily="2" charset="-122"/>
              </a:rPr>
              <a:t>预测公司未来的债务偿付能力</a:t>
            </a:r>
          </a:p>
          <a:p>
            <a:pPr indent="0" algn="just">
              <a:lnSpc>
                <a:spcPct val="150000"/>
              </a:lnSpc>
              <a:buFont typeface="Arial" panose="020B0604020202020204" pitchFamily="34" charset="0"/>
              <a:buNone/>
            </a:pPr>
            <a:r>
              <a:rPr lang="zh-CN" altLang="en-US" sz="2000" kern="100" dirty="0">
                <a:solidFill>
                  <a:srgbClr val="7030A0"/>
                </a:solidFill>
                <a:latin typeface="华文楷体" panose="02010600040101010101" pitchFamily="2" charset="-122"/>
                <a:ea typeface="华文楷体" panose="02010600040101010101" pitchFamily="2" charset="-122"/>
              </a:rPr>
              <a:t>           监管机构</a:t>
            </a:r>
            <a:r>
              <a:rPr lang="en-US" altLang="zh-CN" sz="2000" kern="100" dirty="0">
                <a:solidFill>
                  <a:srgbClr val="7030A0"/>
                </a:solidFill>
                <a:latin typeface="华文楷体" panose="02010600040101010101" pitchFamily="2" charset="-122"/>
                <a:ea typeface="华文楷体" panose="02010600040101010101" pitchFamily="2" charset="-122"/>
              </a:rPr>
              <a:t>——</a:t>
            </a:r>
            <a:r>
              <a:rPr lang="zh-CN" altLang="en-US" sz="2000" kern="100" dirty="0">
                <a:solidFill>
                  <a:srgbClr val="7030A0"/>
                </a:solidFill>
                <a:latin typeface="华文楷体" panose="02010600040101010101" pitchFamily="2" charset="-122"/>
                <a:ea typeface="华文楷体" panose="02010600040101010101" pitchFamily="2" charset="-122"/>
              </a:rPr>
              <a:t>约束企业的行为，使其符合各项法规</a:t>
            </a:r>
            <a:endParaRPr lang="en-US" altLang="zh-CN" sz="2000" b="1" kern="100" dirty="0">
              <a:solidFill>
                <a:srgbClr val="7030A0"/>
              </a:solidFill>
              <a:latin typeface="华文楷体" panose="02010600040101010101" pitchFamily="2" charset="-122"/>
              <a:ea typeface="华文楷体" panose="02010600040101010101" pitchFamily="2" charset="-122"/>
            </a:endParaRPr>
          </a:p>
          <a:p>
            <a:pPr marL="285750" indent="-285750" algn="just">
              <a:lnSpc>
                <a:spcPct val="150000"/>
              </a:lnSpc>
              <a:buFont typeface="Arial" panose="020B0604020202020204" pitchFamily="34" charset="0"/>
              <a:buChar char="•"/>
            </a:pPr>
            <a:r>
              <a:rPr sz="2000" b="1" kern="100" dirty="0" err="1">
                <a:solidFill>
                  <a:srgbClr val="7030A0"/>
                </a:solidFill>
                <a:latin typeface="华文楷体" panose="02010600040101010101" pitchFamily="2" charset="-122"/>
                <a:ea typeface="华文楷体" panose="02010600040101010101" pitchFamily="2" charset="-122"/>
              </a:rPr>
              <a:t>内部主体视角的目的</a:t>
            </a:r>
            <a:r>
              <a:rPr lang="zh-CN" sz="2000" b="1" kern="100" dirty="0">
                <a:solidFill>
                  <a:srgbClr val="7030A0"/>
                </a:solidFill>
                <a:latin typeface="华文楷体" panose="02010600040101010101" pitchFamily="2" charset="-122"/>
                <a:ea typeface="华文楷体" panose="02010600040101010101" pitchFamily="2" charset="-122"/>
              </a:rPr>
              <a:t>（作用）</a:t>
            </a:r>
            <a:r>
              <a:rPr sz="2000" b="1" kern="100" dirty="0">
                <a:solidFill>
                  <a:srgbClr val="7030A0"/>
                </a:solidFill>
                <a:latin typeface="华文楷体" panose="02010600040101010101" pitchFamily="2" charset="-122"/>
                <a:ea typeface="华文楷体" panose="02010600040101010101" pitchFamily="2" charset="-122"/>
              </a:rPr>
              <a:t>：</a:t>
            </a:r>
            <a:endParaRPr sz="2000" kern="100" dirty="0">
              <a:solidFill>
                <a:srgbClr val="7030A0"/>
              </a:solidFill>
              <a:latin typeface="华文楷体" panose="02010600040101010101" pitchFamily="2" charset="-122"/>
              <a:ea typeface="华文楷体" panose="02010600040101010101" pitchFamily="2" charset="-122"/>
            </a:endParaRPr>
          </a:p>
          <a:p>
            <a:pPr indent="0" algn="just">
              <a:lnSpc>
                <a:spcPct val="150000"/>
              </a:lnSpc>
              <a:buFont typeface="Arial" panose="020B0604020202020204" pitchFamily="34" charset="0"/>
              <a:buNone/>
            </a:pPr>
            <a:r>
              <a:rPr lang="en-US" sz="2000" kern="100" dirty="0">
                <a:solidFill>
                  <a:srgbClr val="7030A0"/>
                </a:solidFill>
                <a:latin typeface="华文楷体" panose="02010600040101010101" pitchFamily="2" charset="-122"/>
                <a:ea typeface="华文楷体" panose="02010600040101010101" pitchFamily="2" charset="-122"/>
              </a:rPr>
              <a:t>           </a:t>
            </a:r>
            <a:r>
              <a:rPr lang="zh-CN" altLang="en-US" sz="2000" kern="100" dirty="0">
                <a:solidFill>
                  <a:srgbClr val="7030A0"/>
                </a:solidFill>
                <a:latin typeface="华文楷体" panose="02010600040101010101" pitchFamily="2" charset="-122"/>
                <a:ea typeface="华文楷体" panose="02010600040101010101" pitchFamily="2" charset="-122"/>
              </a:rPr>
              <a:t>考核</a:t>
            </a:r>
            <a:r>
              <a:rPr sz="2000" kern="100" dirty="0" err="1">
                <a:solidFill>
                  <a:srgbClr val="7030A0"/>
                </a:solidFill>
                <a:latin typeface="华文楷体" panose="02010600040101010101" pitchFamily="2" charset="-122"/>
                <a:ea typeface="华文楷体" panose="02010600040101010101" pitchFamily="2" charset="-122"/>
              </a:rPr>
              <a:t>企业过去的经营业绩</a:t>
            </a:r>
            <a:endParaRPr lang="en-US" altLang="zh-CN" sz="2000" kern="100" dirty="0">
              <a:solidFill>
                <a:srgbClr val="7030A0"/>
              </a:solidFill>
              <a:latin typeface="华文楷体" panose="02010600040101010101" pitchFamily="2" charset="-122"/>
              <a:ea typeface="华文楷体" panose="02010600040101010101" pitchFamily="2" charset="-122"/>
            </a:endParaRPr>
          </a:p>
          <a:p>
            <a:pPr indent="0" algn="just">
              <a:lnSpc>
                <a:spcPct val="150000"/>
              </a:lnSpc>
              <a:buFont typeface="Arial" panose="020B0604020202020204" pitchFamily="34" charset="0"/>
              <a:buNone/>
            </a:pPr>
            <a:r>
              <a:rPr lang="en-US" altLang="zh-CN" sz="2000" kern="100" dirty="0">
                <a:solidFill>
                  <a:srgbClr val="7030A0"/>
                </a:solidFill>
                <a:latin typeface="华文楷体" panose="02010600040101010101" pitchFamily="2" charset="-122"/>
                <a:ea typeface="华文楷体" panose="02010600040101010101" pitchFamily="2" charset="-122"/>
              </a:rPr>
              <a:t>           </a:t>
            </a:r>
            <a:r>
              <a:rPr lang="zh-CN" altLang="en-US" sz="2000" kern="100" dirty="0">
                <a:solidFill>
                  <a:srgbClr val="7030A0"/>
                </a:solidFill>
                <a:latin typeface="华文楷体" panose="02010600040101010101" pitchFamily="2" charset="-122"/>
                <a:ea typeface="华文楷体" panose="02010600040101010101" pitchFamily="2" charset="-122"/>
              </a:rPr>
              <a:t>有的放矢地优化经营管理</a:t>
            </a:r>
            <a:endParaRPr sz="2000" kern="100" dirty="0">
              <a:solidFill>
                <a:srgbClr val="7030A0"/>
              </a:solidFill>
              <a:latin typeface="华文楷体" panose="02010600040101010101" pitchFamily="2" charset="-122"/>
              <a:ea typeface="华文楷体" panose="02010600040101010101" pitchFamily="2" charset="-122"/>
            </a:endParaRPr>
          </a:p>
        </p:txBody>
      </p:sp>
      <p:sp>
        <p:nvSpPr>
          <p:cNvPr id="21" name="文本框 9"/>
          <p:cNvSpPr txBox="1"/>
          <p:nvPr/>
        </p:nvSpPr>
        <p:spPr>
          <a:xfrm>
            <a:off x="925095" y="1849343"/>
            <a:ext cx="11353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目的</a:t>
            </a:r>
          </a:p>
        </p:txBody>
      </p:sp>
    </p:spTree>
    <p:extLst>
      <p:ext uri="{BB962C8B-B14F-4D97-AF65-F5344CB8AC3E}">
        <p14:creationId xmlns:p14="http://schemas.microsoft.com/office/powerpoint/2010/main" val="3426008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06883" y="2195728"/>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7348" y="2040158"/>
            <a:ext cx="581352" cy="33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PPT</a:t>
            </a:r>
            <a:r>
              <a:rPr kumimoji="0" lang="zh-CN" altLang="en-US" sz="100" b="0" i="0" u="none" strike="noStrike" kern="0" cap="none" spc="0" normalizeH="0" baseline="0" noProof="0" dirty="0">
                <a:ln>
                  <a:noFill/>
                </a:ln>
                <a:solidFill>
                  <a:sysClr val="window" lastClr="FFFFFF"/>
                </a:solidFill>
                <a:effectLst/>
                <a:uLnTx/>
                <a:uFillTx/>
              </a:rPr>
              <a:t>论坛：</a:t>
            </a:r>
            <a:r>
              <a:rPr kumimoji="0" lang="en-US" altLang="zh-CN" sz="100" b="0" i="0" u="none" strike="noStrike" kern="0" cap="none" spc="0" normalizeH="0" baseline="0" noProof="0" dirty="0">
                <a:ln>
                  <a:noFill/>
                </a:ln>
                <a:solidFill>
                  <a:sysClr val="window" lastClr="FFFFFF"/>
                </a:solidFill>
                <a:effectLst/>
                <a:uLnTx/>
                <a:uFillTx/>
              </a:rPr>
              <a:t>www.1ppt.cn</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47" name="任意多边形: 形状 46"/>
          <p:cNvSpPr/>
          <p:nvPr/>
        </p:nvSpPr>
        <p:spPr>
          <a:xfrm>
            <a:off x="0" y="0"/>
            <a:ext cx="3906982" cy="6858000"/>
          </a:xfrm>
          <a:custGeom>
            <a:avLst/>
            <a:gdLst>
              <a:gd name="connsiteX0" fmla="*/ 0 w 4193309"/>
              <a:gd name="connsiteY0" fmla="*/ 0 h 6858000"/>
              <a:gd name="connsiteX1" fmla="*/ 4193309 w 4193309"/>
              <a:gd name="connsiteY1" fmla="*/ 0 h 6858000"/>
              <a:gd name="connsiteX2" fmla="*/ 4193309 w 4193309"/>
              <a:gd name="connsiteY2" fmla="*/ 2305501 h 6858000"/>
              <a:gd name="connsiteX3" fmla="*/ 4151276 w 4193309"/>
              <a:gd name="connsiteY3" fmla="*/ 2303378 h 6858000"/>
              <a:gd name="connsiteX4" fmla="*/ 3025654 w 4193309"/>
              <a:gd name="connsiteY4" fmla="*/ 3429000 h 6858000"/>
              <a:gd name="connsiteX5" fmla="*/ 4151276 w 4193309"/>
              <a:gd name="connsiteY5" fmla="*/ 4554622 h 6858000"/>
              <a:gd name="connsiteX6" fmla="*/ 4193309 w 4193309"/>
              <a:gd name="connsiteY6" fmla="*/ 4552500 h 6858000"/>
              <a:gd name="connsiteX7" fmla="*/ 4193309 w 4193309"/>
              <a:gd name="connsiteY7" fmla="*/ 6858000 h 6858000"/>
              <a:gd name="connsiteX8" fmla="*/ 0 w 419330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3309" h="6858000">
                <a:moveTo>
                  <a:pt x="0" y="0"/>
                </a:moveTo>
                <a:lnTo>
                  <a:pt x="4193309" y="0"/>
                </a:lnTo>
                <a:lnTo>
                  <a:pt x="4193309" y="2305501"/>
                </a:lnTo>
                <a:lnTo>
                  <a:pt x="4151276" y="2303378"/>
                </a:lnTo>
                <a:cubicBezTo>
                  <a:pt x="3529612" y="2303378"/>
                  <a:pt x="3025654" y="2807336"/>
                  <a:pt x="3025654" y="3429000"/>
                </a:cubicBezTo>
                <a:cubicBezTo>
                  <a:pt x="3025654" y="4050664"/>
                  <a:pt x="3529612" y="4554622"/>
                  <a:pt x="4151276" y="4554622"/>
                </a:cubicBezTo>
                <a:lnTo>
                  <a:pt x="4193309" y="4552500"/>
                </a:lnTo>
                <a:lnTo>
                  <a:pt x="4193309" y="6858000"/>
                </a:lnTo>
                <a:lnTo>
                  <a:pt x="0" y="6858000"/>
                </a:lnTo>
                <a:close/>
              </a:path>
            </a:pathLst>
          </a:custGeom>
          <a:solidFill>
            <a:srgbClr val="62205D"/>
          </a:solidFill>
          <a:ln>
            <a:solidFill>
              <a:srgbClr val="6A01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4" name="文本框 13"/>
          <p:cNvSpPr txBox="1"/>
          <p:nvPr/>
        </p:nvSpPr>
        <p:spPr>
          <a:xfrm>
            <a:off x="2665248" y="3036585"/>
            <a:ext cx="1740141" cy="784830"/>
          </a:xfrm>
          <a:prstGeom prst="rect">
            <a:avLst/>
          </a:prstGeom>
          <a:noFill/>
        </p:spPr>
        <p:txBody>
          <a:bodyPr wrap="square" rtlCol="0">
            <a:spAutoFit/>
          </a:bodyPr>
          <a:lstStyle/>
          <a:p>
            <a:pPr algn="r"/>
            <a:r>
              <a:rPr lang="en-US" altLang="zh-CN" sz="4500" b="1" dirty="0">
                <a:solidFill>
                  <a:schemeClr val="bg1"/>
                </a:solidFill>
                <a:effectLst/>
                <a:latin typeface="微软雅黑" panose="020B0503020204020204" pitchFamily="34" charset="-122"/>
                <a:ea typeface="微软雅黑" panose="020B0503020204020204" pitchFamily="34" charset="-122"/>
              </a:rPr>
              <a:t>1</a:t>
            </a:r>
            <a:endParaRPr lang="zh-CN" altLang="en-US" sz="4500" b="1" dirty="0">
              <a:solidFill>
                <a:schemeClr val="bg1"/>
              </a:solidFill>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5634990" y="2546985"/>
            <a:ext cx="299085" cy="36830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619944" y="3908257"/>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909" t="16678" r="5909" b="21508"/>
          <a:stretch>
            <a:fillRect/>
          </a:stretch>
        </p:blipFill>
        <p:spPr>
          <a:xfrm>
            <a:off x="10132291" y="105997"/>
            <a:ext cx="1865745" cy="618053"/>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9016" y="2478538"/>
            <a:ext cx="2134340" cy="1681349"/>
          </a:xfrm>
          <a:prstGeom prst="rect">
            <a:avLst/>
          </a:prstGeom>
        </p:spPr>
      </p:pic>
      <p:sp>
        <p:nvSpPr>
          <p:cNvPr id="2" name="文本框 1"/>
          <p:cNvSpPr txBox="1"/>
          <p:nvPr/>
        </p:nvSpPr>
        <p:spPr>
          <a:xfrm>
            <a:off x="6062315" y="2195654"/>
            <a:ext cx="4839786" cy="2308324"/>
          </a:xfrm>
          <a:prstGeom prst="rect">
            <a:avLst/>
          </a:prstGeom>
          <a:noFill/>
        </p:spPr>
        <p:txBody>
          <a:bodyPr wrap="none" rtlCol="0">
            <a:spAutoFit/>
          </a:bodyPr>
          <a:lstStyle/>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第二节</a:t>
            </a:r>
            <a:r>
              <a:rPr lang="en-US" altLang="zh-CN" sz="3200" b="1" kern="100" spc="100" dirty="0">
                <a:solidFill>
                  <a:srgbClr val="62205D"/>
                </a:solidFill>
                <a:latin typeface="微软雅黑" panose="020B0503020204020204" pitchFamily="34" charset="-122"/>
                <a:ea typeface="微软雅黑" panose="020B0503020204020204" pitchFamily="34" charset="-122"/>
              </a:rPr>
              <a:t> </a:t>
            </a:r>
          </a:p>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sym typeface="+mn-ea"/>
              </a:rPr>
              <a:t>财务报表分析与股票投资</a:t>
            </a: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a:p>
            <a:pPr algn="ctr" fontAlgn="ctr">
              <a:lnSpc>
                <a:spcPct val="150000"/>
              </a:lnSpc>
            </a:pP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C81C7A00-EA56-4E0E-BA65-B9A75A975070}" type="slidenum">
              <a:rPr lang="zh-CN" altLang="en-US" smtClean="0"/>
              <a:t>9</a:t>
            </a:fld>
            <a:endParaRPr lang="zh-CN" alt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765.896062992126,&quot;width&quot;:3461.963779527559}"/>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2b44bca-6535-4d82-8456-578052f95a1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952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599</TotalTime>
  <Words>1734</Words>
  <Application>Microsoft Office PowerPoint</Application>
  <PresentationFormat>宽屏</PresentationFormat>
  <Paragraphs>204</Paragraphs>
  <Slides>25</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等线 Light</vt:lpstr>
      <vt:lpstr>华文楷体</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wangguojun</cp:lastModifiedBy>
  <cp:revision>330</cp:revision>
  <dcterms:created xsi:type="dcterms:W3CDTF">2021-03-17T13:45:00Z</dcterms:created>
  <dcterms:modified xsi:type="dcterms:W3CDTF">2024-12-24T03:50:25Z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278FC1AC8A3D40F89B936510FB1C2328</vt:lpwstr>
  </property>
  <property fmtid="{D5CDD505-2E9C-101B-9397-08002B2CF9AE}" pid="3" name="KSOProductBuildVer">
    <vt:lpwstr>2052-11.1.0.11365</vt:lpwstr>
  </property>
</Properties>
</file>