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comments/comment1.xml" ContentType="application/vnd.openxmlformats-officedocument.presentationml.comment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sldIdLst>
    <p:sldId id="503" r:id="rId2"/>
    <p:sldId id="961" r:id="rId3"/>
    <p:sldId id="962" r:id="rId4"/>
    <p:sldId id="852" r:id="rId5"/>
    <p:sldId id="853" r:id="rId6"/>
    <p:sldId id="854" r:id="rId7"/>
    <p:sldId id="858" r:id="rId8"/>
    <p:sldId id="957" r:id="rId9"/>
    <p:sldId id="958" r:id="rId10"/>
    <p:sldId id="959" r:id="rId11"/>
    <p:sldId id="936" r:id="rId12"/>
    <p:sldId id="937" r:id="rId13"/>
    <p:sldId id="963" r:id="rId14"/>
    <p:sldId id="857" r:id="rId15"/>
    <p:sldId id="883" r:id="rId16"/>
    <p:sldId id="884" r:id="rId17"/>
    <p:sldId id="885" r:id="rId18"/>
    <p:sldId id="888" r:id="rId19"/>
    <p:sldId id="889" r:id="rId20"/>
    <p:sldId id="886" r:id="rId21"/>
    <p:sldId id="887" r:id="rId22"/>
    <p:sldId id="960" r:id="rId23"/>
    <p:sldId id="811" r:id="rId24"/>
    <p:sldId id="882" r:id="rId25"/>
    <p:sldId id="964" r:id="rId26"/>
    <p:sldId id="965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58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wangguojun" initials="w" lastIdx="1" clrIdx="0">
    <p:extLst>
      <p:ext uri="{19B8F6BF-5375-455C-9EA6-DF929625EA0E}">
        <p15:presenceInfo xmlns:p15="http://schemas.microsoft.com/office/powerpoint/2012/main" userId="wangguoju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2205D"/>
    <a:srgbClr val="E9EBF5"/>
    <a:srgbClr val="CC99FF"/>
    <a:srgbClr val="DCC7DB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56" autoAdjust="0"/>
    <p:restoredTop sz="92237" autoAdjust="0"/>
  </p:normalViewPr>
  <p:slideViewPr>
    <p:cSldViewPr snapToGrid="0">
      <p:cViewPr varScale="1">
        <p:scale>
          <a:sx n="81" d="100"/>
          <a:sy n="81" d="100"/>
        </p:scale>
        <p:origin x="763" y="58"/>
      </p:cViewPr>
      <p:guideLst>
        <p:guide orient="horz" pos="2160"/>
        <p:guide pos="385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oleObject" Target="file:///C:\Users\Fan\Desktop\&#23398;&#20064;&#30456;&#20851;\&#24178;&#27963;&#20799;&#30340;\&#36130;&#25253;&#20998;&#26512;ppt\&#36130;&#25253;.xlsx" TargetMode="Externa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oleObject" Target="file:///C:\Users\Fan\Desktop\&#23398;&#20064;&#30456;&#20851;\&#24178;&#27963;&#20799;&#30340;\&#36130;&#25253;&#20998;&#26512;ppt\&#36130;&#25253;.xlsx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0" vertOverflow="ellipsis" vert="horz" wrap="square" anchor="ctr" anchorCtr="1" forceAA="0"/>
          <a:lstStyle/>
          <a:p>
            <a:pPr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altLang="en-US"/>
              <a:t>存货周转率</a:t>
            </a:r>
            <a:r>
              <a:rPr lang="en-US" altLang="zh-CN"/>
              <a:t>(</a:t>
            </a:r>
            <a:r>
              <a:rPr lang="zh-CN" altLang="en-US"/>
              <a:t>次</a:t>
            </a:r>
            <a:r>
              <a:rPr lang="en-US" altLang="zh-CN"/>
              <a:t>/</a:t>
            </a:r>
            <a:r>
              <a:rPr lang="zh-CN" altLang="en-US"/>
              <a:t>年</a:t>
            </a:r>
            <a:r>
              <a:rPr lang="en-US" altLang="zh-CN"/>
              <a:t>)</a:t>
            </a:r>
            <a:r>
              <a:rPr lang="zh-CN" altLang="en-US"/>
              <a:t>对比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 forceAA="0"/>
        <a:lstStyle/>
        <a:p>
          <a:pPr>
            <a:defRPr lang="zh-CN"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8.7483668669976505E-2"/>
          <c:y val="0.25885588558855899"/>
          <c:w val="0.85738176117063003"/>
          <c:h val="0.60833883388338805"/>
        </c:manualLayout>
      </c:layout>
      <c:lineChart>
        <c:grouping val="standard"/>
        <c:varyColors val="0"/>
        <c:ser>
          <c:idx val="0"/>
          <c:order val="0"/>
          <c:tx>
            <c:strRef>
              <c:f>"上海家化"</c:f>
              <c:strCache>
                <c:ptCount val="1"/>
                <c:pt idx="0">
                  <c:v>上海家化</c:v>
                </c:pt>
              </c:strCache>
            </c:strRef>
          </c:tx>
          <c:spPr>
            <a:ln w="28575" cap="rnd">
              <a:solidFill>
                <a:srgbClr val="365B7C"/>
              </a:solidFill>
              <a:round/>
            </a:ln>
            <a:effectLst/>
          </c:spPr>
          <c:marker>
            <c:symbol val="none"/>
          </c:marker>
          <c:cat>
            <c:numRef>
              <c:f>[财报.xlsx]Sheet4!$B$2:$J$2</c:f>
              <c:numCache>
                <c:formatCode>General</c:formatCode>
                <c:ptCount val="9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  <c:pt idx="7">
                  <c:v>2019</c:v>
                </c:pt>
                <c:pt idx="8">
                  <c:v>2020</c:v>
                </c:pt>
              </c:numCache>
            </c:numRef>
          </c:cat>
          <c:val>
            <c:numRef>
              <c:f>[财报.xlsx]Sheet4!$B$3:$J$3</c:f>
              <c:numCache>
                <c:formatCode>General</c:formatCode>
                <c:ptCount val="9"/>
                <c:pt idx="0">
                  <c:v>3.8</c:v>
                </c:pt>
                <c:pt idx="1">
                  <c:v>4</c:v>
                </c:pt>
                <c:pt idx="2">
                  <c:v>4.2</c:v>
                </c:pt>
                <c:pt idx="3">
                  <c:v>4</c:v>
                </c:pt>
                <c:pt idx="4">
                  <c:v>3.3</c:v>
                </c:pt>
                <c:pt idx="5">
                  <c:v>3</c:v>
                </c:pt>
                <c:pt idx="6">
                  <c:v>3.3</c:v>
                </c:pt>
                <c:pt idx="7">
                  <c:v>3.2</c:v>
                </c:pt>
                <c:pt idx="8">
                  <c:v>3.1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6AB3-4939-9AA6-FAB3F006542B}"/>
            </c:ext>
          </c:extLst>
        </c:ser>
        <c:ser>
          <c:idx val="1"/>
          <c:order val="1"/>
          <c:tx>
            <c:strRef>
              <c:f>"雅诗兰黛"</c:f>
              <c:strCache>
                <c:ptCount val="1"/>
                <c:pt idx="0">
                  <c:v>雅诗兰黛</c:v>
                </c:pt>
              </c:strCache>
            </c:strRef>
          </c:tx>
          <c:spPr>
            <a:ln w="28575" cap="rnd">
              <a:solidFill>
                <a:srgbClr val="966480"/>
              </a:solidFill>
              <a:round/>
            </a:ln>
            <a:effectLst/>
          </c:spPr>
          <c:marker>
            <c:symbol val="none"/>
          </c:marker>
          <c:cat>
            <c:numRef>
              <c:f>[财报.xlsx]Sheet4!$B$2:$J$2</c:f>
              <c:numCache>
                <c:formatCode>General</c:formatCode>
                <c:ptCount val="9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  <c:pt idx="7">
                  <c:v>2019</c:v>
                </c:pt>
                <c:pt idx="8">
                  <c:v>2020</c:v>
                </c:pt>
              </c:numCache>
            </c:numRef>
          </c:cat>
          <c:val>
            <c:numRef>
              <c:f>[财报.xlsx]Sheet4!$B$8:$J$8</c:f>
              <c:numCache>
                <c:formatCode>General</c:formatCode>
                <c:ptCount val="9"/>
                <c:pt idx="0">
                  <c:v>2</c:v>
                </c:pt>
                <c:pt idx="1">
                  <c:v>1.9</c:v>
                </c:pt>
                <c:pt idx="2">
                  <c:v>1.8</c:v>
                </c:pt>
                <c:pt idx="3">
                  <c:v>1.7</c:v>
                </c:pt>
                <c:pt idx="4">
                  <c:v>1.8</c:v>
                </c:pt>
                <c:pt idx="5">
                  <c:v>1.8</c:v>
                </c:pt>
                <c:pt idx="6">
                  <c:v>1.8</c:v>
                </c:pt>
                <c:pt idx="7">
                  <c:v>1.9</c:v>
                </c:pt>
                <c:pt idx="8">
                  <c:v>1.8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6AB3-4939-9AA6-FAB3F006542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855547501"/>
        <c:axId val="913111165"/>
      </c:lineChart>
      <c:catAx>
        <c:axId val="855547501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  <a:alpha val="69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 forceAA="0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endParaRPr lang="zh-CN"/>
          </a:p>
        </c:txPr>
        <c:crossAx val="913111165"/>
        <c:crosses val="autoZero"/>
        <c:auto val="1"/>
        <c:lblAlgn val="ctr"/>
        <c:lblOffset val="100"/>
        <c:noMultiLvlLbl val="0"/>
      </c:catAx>
      <c:valAx>
        <c:axId val="91311116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  <a:alpha val="69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 forceAA="0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endParaRPr lang="zh-CN"/>
          </a:p>
        </c:txPr>
        <c:crossAx val="855547501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 forceAA="0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defRPr>
          </a:pPr>
          <a:endParaRPr lang="zh-CN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>
      <a:outerShdw blurRad="63500" dist="37357" dir="2700000" sx="0" sy="0" rotWithShape="0">
        <a:scrgbClr r="0" g="0" b="0"/>
      </a:outerShdw>
    </a:effectLst>
  </c:spPr>
  <c:txPr>
    <a:bodyPr/>
    <a:lstStyle/>
    <a:p>
      <a:pPr>
        <a:defRPr lang="zh-CN">
          <a:solidFill>
            <a:schemeClr val="tx1">
              <a:lumMod val="65000"/>
              <a:lumOff val="35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微软雅黑" panose="020B0503020204020204" pitchFamily="34" charset="-122"/>
          <a:sym typeface="微软雅黑" panose="020B0503020204020204" pitchFamily="34" charset="-122"/>
        </a:defRPr>
      </a:pPr>
      <a:endParaRPr lang="zh-CN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0" vertOverflow="ellipsis" vert="horz" wrap="square" anchor="ctr" anchorCtr="1" forceAA="0"/>
          <a:lstStyle/>
          <a:p>
            <a:pPr>
              <a:defRPr lang="zh-CN"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r>
              <a:rPr lang="zh-CN" altLang="en-US"/>
              <a:t>毛利率</a:t>
            </a:r>
            <a:r>
              <a:rPr lang="en-US" altLang="zh-CN"/>
              <a:t>(%)</a:t>
            </a:r>
            <a:r>
              <a:rPr lang="zh-CN" altLang="en-US"/>
              <a:t>对比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 forceAA="0"/>
        <a:lstStyle/>
        <a:p>
          <a:pPr>
            <a:defRPr lang="zh-CN"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8.7483668669976505E-2"/>
          <c:y val="0.25885588558855899"/>
          <c:w val="0.85738176117063003"/>
          <c:h val="0.60833883388338805"/>
        </c:manualLayout>
      </c:layout>
      <c:lineChart>
        <c:grouping val="standard"/>
        <c:varyColors val="0"/>
        <c:ser>
          <c:idx val="0"/>
          <c:order val="0"/>
          <c:tx>
            <c:strRef>
              <c:f>"上海家化"</c:f>
              <c:strCache>
                <c:ptCount val="1"/>
                <c:pt idx="0">
                  <c:v>上海家化</c:v>
                </c:pt>
              </c:strCache>
            </c:strRef>
          </c:tx>
          <c:spPr>
            <a:ln w="28575" cap="rnd">
              <a:solidFill>
                <a:srgbClr val="365B7C"/>
              </a:solidFill>
              <a:round/>
            </a:ln>
            <a:effectLst/>
          </c:spPr>
          <c:marker>
            <c:symbol val="none"/>
          </c:marker>
          <c:cat>
            <c:numRef>
              <c:f>[财报.xlsx]Sheet4!$B$2:$J$2</c:f>
              <c:numCache>
                <c:formatCode>General</c:formatCode>
                <c:ptCount val="9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  <c:pt idx="7">
                  <c:v>2019</c:v>
                </c:pt>
                <c:pt idx="8">
                  <c:v>2020</c:v>
                </c:pt>
              </c:numCache>
            </c:numRef>
          </c:cat>
          <c:val>
            <c:numRef>
              <c:f>[财报.xlsx]Sheet4!$B$4:$J$4</c:f>
              <c:numCache>
                <c:formatCode>General</c:formatCode>
                <c:ptCount val="9"/>
                <c:pt idx="0">
                  <c:v>61.7</c:v>
                </c:pt>
                <c:pt idx="1">
                  <c:v>63</c:v>
                </c:pt>
                <c:pt idx="2">
                  <c:v>61.8</c:v>
                </c:pt>
                <c:pt idx="3">
                  <c:v>59.2</c:v>
                </c:pt>
                <c:pt idx="4">
                  <c:v>60.1</c:v>
                </c:pt>
                <c:pt idx="5">
                  <c:v>64.900000000000006</c:v>
                </c:pt>
                <c:pt idx="6">
                  <c:v>62.8</c:v>
                </c:pt>
                <c:pt idx="7">
                  <c:v>61.9</c:v>
                </c:pt>
                <c:pt idx="8">
                  <c:v>60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0-73EC-4BC1-9A16-90FEFDAC207A}"/>
            </c:ext>
          </c:extLst>
        </c:ser>
        <c:ser>
          <c:idx val="1"/>
          <c:order val="1"/>
          <c:tx>
            <c:strRef>
              <c:f>"雅诗兰黛"</c:f>
              <c:strCache>
                <c:ptCount val="1"/>
                <c:pt idx="0">
                  <c:v>雅诗兰黛</c:v>
                </c:pt>
              </c:strCache>
            </c:strRef>
          </c:tx>
          <c:spPr>
            <a:ln w="28575" cap="rnd">
              <a:solidFill>
                <a:srgbClr val="966480"/>
              </a:solidFill>
              <a:round/>
            </a:ln>
            <a:effectLst/>
          </c:spPr>
          <c:marker>
            <c:symbol val="none"/>
          </c:marker>
          <c:cat>
            <c:numRef>
              <c:f>[财报.xlsx]Sheet4!$B$2:$J$2</c:f>
              <c:numCache>
                <c:formatCode>General</c:formatCode>
                <c:ptCount val="9"/>
                <c:pt idx="0">
                  <c:v>2012</c:v>
                </c:pt>
                <c:pt idx="1">
                  <c:v>2013</c:v>
                </c:pt>
                <c:pt idx="2">
                  <c:v>2014</c:v>
                </c:pt>
                <c:pt idx="3">
                  <c:v>2015</c:v>
                </c:pt>
                <c:pt idx="4">
                  <c:v>2016</c:v>
                </c:pt>
                <c:pt idx="5">
                  <c:v>2017</c:v>
                </c:pt>
                <c:pt idx="6">
                  <c:v>2018</c:v>
                </c:pt>
                <c:pt idx="7">
                  <c:v>2019</c:v>
                </c:pt>
                <c:pt idx="8">
                  <c:v>2020</c:v>
                </c:pt>
              </c:numCache>
            </c:numRef>
          </c:cat>
          <c:val>
            <c:numRef>
              <c:f>[财报.xlsx]Sheet4!$B$9:$J$9</c:f>
              <c:numCache>
                <c:formatCode>General</c:formatCode>
                <c:ptCount val="9"/>
                <c:pt idx="0">
                  <c:v>79.5</c:v>
                </c:pt>
                <c:pt idx="1">
                  <c:v>80.099999999999994</c:v>
                </c:pt>
                <c:pt idx="2">
                  <c:v>80.3</c:v>
                </c:pt>
                <c:pt idx="3">
                  <c:v>80.5</c:v>
                </c:pt>
                <c:pt idx="4">
                  <c:v>80.599999999999994</c:v>
                </c:pt>
                <c:pt idx="5">
                  <c:v>79.400000000000006</c:v>
                </c:pt>
                <c:pt idx="6">
                  <c:v>79.2</c:v>
                </c:pt>
                <c:pt idx="7">
                  <c:v>77.2</c:v>
                </c:pt>
                <c:pt idx="8">
                  <c:v>75.099999999999994</c:v>
                </c:pt>
              </c:numCache>
            </c:numRef>
          </c:val>
          <c:smooth val="1"/>
          <c:extLst>
            <c:ext xmlns:c16="http://schemas.microsoft.com/office/drawing/2014/chart" uri="{C3380CC4-5D6E-409C-BE32-E72D297353CC}">
              <c16:uniqueId val="{00000001-73EC-4BC1-9A16-90FEFDAC207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287275534"/>
        <c:axId val="477407346"/>
      </c:lineChart>
      <c:catAx>
        <c:axId val="287275534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  <a:alpha val="69000"/>
                </a:schemeClr>
              </a:solidFill>
              <a:round/>
            </a:ln>
            <a:effectLst/>
          </c:spPr>
        </c:majorGridlines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0" vertOverflow="ellipsis" vert="horz" wrap="square" anchor="ctr" anchorCtr="1" forceAA="0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endParaRPr lang="zh-CN"/>
          </a:p>
        </c:txPr>
        <c:crossAx val="477407346"/>
        <c:crosses val="autoZero"/>
        <c:auto val="1"/>
        <c:lblAlgn val="ctr"/>
        <c:lblOffset val="100"/>
        <c:noMultiLvlLbl val="0"/>
      </c:catAx>
      <c:valAx>
        <c:axId val="47740734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  <a:alpha val="69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0" vertOverflow="ellipsis" vert="horz" wrap="square" anchor="ctr" anchorCtr="1" forceAA="0"/>
          <a:lstStyle/>
          <a:p>
            <a:pPr>
              <a:defRPr lang="zh-CN"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defRPr>
            </a:pPr>
            <a:endParaRPr lang="zh-CN"/>
          </a:p>
        </c:txPr>
        <c:crossAx val="28727553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0" vertOverflow="ellipsis" vert="horz" wrap="square" anchor="ctr" anchorCtr="1" forceAA="0"/>
        <a:lstStyle/>
        <a:p>
          <a:pPr>
            <a:defRPr lang="zh-CN"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defRPr>
          </a:pPr>
          <a:endParaRPr lang="zh-CN"/>
        </a:p>
      </c:txPr>
    </c:legend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>
      <a:outerShdw blurRad="63500" dist="37357" dir="2700000" sx="0" sy="0" rotWithShape="0">
        <a:scrgbClr r="0" g="0" b="0"/>
      </a:outerShdw>
    </a:effectLst>
  </c:spPr>
  <c:txPr>
    <a:bodyPr/>
    <a:lstStyle/>
    <a:p>
      <a:pPr>
        <a:defRPr lang="zh-CN">
          <a:solidFill>
            <a:schemeClr val="tx1">
              <a:lumMod val="65000"/>
              <a:lumOff val="35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微软雅黑" panose="020B0503020204020204" pitchFamily="34" charset="-122"/>
          <a:sym typeface="微软雅黑" panose="020B0503020204020204" pitchFamily="34" charset="-122"/>
        </a:defRPr>
      </a:pPr>
      <a:endParaRPr lang="zh-CN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3-04-06T09:29:53.379" idx="1">
    <p:pos x="10" y="10"/>
    <p:text/>
    <p:extLst>
      <p:ext uri="{C676402C-5697-4E1C-873F-D02D1690AC5C}">
        <p15:threadingInfo xmlns:p15="http://schemas.microsoft.com/office/powerpoint/2012/main" timeZoneBias="-480"/>
      </p:ext>
    </p:extLs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31CE74-D480-47DE-B126-CBA7F835947C}" type="datetimeFigureOut">
              <a:rPr lang="zh-CN" altLang="en-US" smtClean="0"/>
              <a:t>2024/12/23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77AB9C-4740-420C-9E06-DC14883DCD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392B679-AE23-4750-8FB0-6513430B895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392B679-AE23-4750-8FB0-6513430B895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392B679-AE23-4750-8FB0-6513430B895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案例参考：https://www.sohu.com/a/446076303_669006</a:t>
            </a:r>
          </a:p>
          <a:p>
            <a:r>
              <a:rPr lang="zh-CN" altLang="en-US"/>
              <a:t>https://baijiahao.baidu.com/s?id=1667526341778902154&amp;wfr=spider&amp;for=pc</a:t>
            </a:r>
          </a:p>
          <a:p>
            <a:r>
              <a:rPr lang="zh-CN" altLang="en-US"/>
              <a:t>https://www.sohu.com/a/501475041_669006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392B679-AE23-4750-8FB0-6513430B895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392B679-AE23-4750-8FB0-6513430B895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392B679-AE23-4750-8FB0-6513430B895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392B679-AE23-4750-8FB0-6513430B895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392B679-AE23-4750-8FB0-6513430B895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392B679-AE23-4750-8FB0-6513430B895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392B679-AE23-4750-8FB0-6513430B895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392B679-AE23-4750-8FB0-6513430B895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392B679-AE23-4750-8FB0-6513430B895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6501202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392B679-AE23-4750-8FB0-6513430B895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392B679-AE23-4750-8FB0-6513430B895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392B679-AE23-4750-8FB0-6513430B895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392B679-AE23-4750-8FB0-6513430B895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392B679-AE23-4750-8FB0-6513430B895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392B679-AE23-4750-8FB0-6513430B895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392B679-AE23-4750-8FB0-6513430B895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392B679-AE23-4750-8FB0-6513430B895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392B679-AE23-4750-8FB0-6513430B895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392B679-AE23-4750-8FB0-6513430B895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C7A00-EA56-4E0E-BA65-B9A75A9750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C7A00-EA56-4E0E-BA65-B9A75A9750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C7A00-EA56-4E0E-BA65-B9A75A9750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C7A00-EA56-4E0E-BA65-B9A75A9750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C7A00-EA56-4E0E-BA65-B9A75A9750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C7A00-EA56-4E0E-BA65-B9A75A9750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C7A00-EA56-4E0E-BA65-B9A75A9750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C7A00-EA56-4E0E-BA65-B9A75A9750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C7A00-EA56-4E0E-BA65-B9A75A9750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C7A00-EA56-4E0E-BA65-B9A75A9750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C7A00-EA56-4E0E-BA65-B9A75A9750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1C7A00-EA56-4E0E-BA65-B9A75A9750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4.jpe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5.jpe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6.jpeg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0.jpeg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1.png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2.png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3.png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5.png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6.png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comments" Target="../comments/comment1.xml"/><Relationship Id="rId3" Type="http://schemas.openxmlformats.org/officeDocument/2006/relationships/image" Target="../media/image2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2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Relationship Id="rId6" Type="http://schemas.openxmlformats.org/officeDocument/2006/relationships/chart" Target="../charts/chart2.xml"/><Relationship Id="rId5" Type="http://schemas.openxmlformats.org/officeDocument/2006/relationships/chart" Target="../charts/chart1.xml"/><Relationship Id="rId4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9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/>
          <p:cNvSpPr/>
          <p:nvPr/>
        </p:nvSpPr>
        <p:spPr>
          <a:xfrm flipV="1">
            <a:off x="0" y="-31500"/>
            <a:ext cx="9435830" cy="2219415"/>
          </a:xfrm>
          <a:prstGeom prst="rtTriangle">
            <a:avLst/>
          </a:prstGeom>
          <a:solidFill>
            <a:srgbClr val="622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2005330" y="1983105"/>
            <a:ext cx="8181975" cy="37519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4000" b="1" kern="100" spc="100" dirty="0">
                <a:solidFill>
                  <a:srgbClr val="62205D"/>
                </a:solidFill>
                <a:latin typeface="Times New Roman" panose="02020603050405020304" pitchFamily="18" charset="0"/>
                <a:ea typeface="PingFang SC" panose="020B0400000000000000" pitchFamily="34" charset="-122"/>
                <a:cs typeface="Times New Roman" panose="02020603050405020304" pitchFamily="18" charset="0"/>
              </a:rPr>
              <a:t>第四章</a:t>
            </a:r>
            <a:r>
              <a:rPr lang="en-US" altLang="zh-CN" sz="4000" b="1" kern="100" spc="100" dirty="0">
                <a:solidFill>
                  <a:srgbClr val="62205D"/>
                </a:solidFill>
                <a:latin typeface="Times New Roman" panose="02020603050405020304" pitchFamily="18" charset="0"/>
                <a:ea typeface="PingFang SC" panose="020B0400000000000000" pitchFamily="34" charset="-122"/>
                <a:cs typeface="Times New Roman" panose="02020603050405020304" pitchFamily="18" charset="0"/>
              </a:rPr>
              <a:t> </a:t>
            </a:r>
          </a:p>
          <a:p>
            <a:pPr algn="ctr">
              <a:lnSpc>
                <a:spcPct val="200000"/>
              </a:lnSpc>
            </a:pPr>
            <a:r>
              <a:rPr lang="en-US" altLang="zh-CN" sz="4000" b="1" kern="100" spc="100" dirty="0" err="1">
                <a:solidFill>
                  <a:srgbClr val="62205D"/>
                </a:solidFill>
                <a:latin typeface="Times New Roman" panose="02020603050405020304" pitchFamily="18" charset="0"/>
                <a:ea typeface="PingFang SC" panose="020B0400000000000000" pitchFamily="34" charset="-122"/>
                <a:cs typeface="Times New Roman" panose="02020603050405020304" pitchFamily="18" charset="0"/>
              </a:rPr>
              <a:t>从财务报表看战略</a:t>
            </a:r>
            <a:endParaRPr lang="en-US" altLang="zh-CN" sz="4000" b="1" kern="100" spc="100" dirty="0">
              <a:solidFill>
                <a:srgbClr val="62205D"/>
              </a:solidFill>
              <a:latin typeface="Times New Roman" panose="02020603050405020304" pitchFamily="18" charset="0"/>
              <a:ea typeface="PingFang SC" panose="020B0400000000000000" pitchFamily="34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kern="100" spc="100" dirty="0">
                <a:solidFill>
                  <a:srgbClr val="62205D"/>
                </a:solidFill>
                <a:latin typeface="Times New Roman" panose="02020603050405020304" pitchFamily="18" charset="0"/>
                <a:ea typeface="PingFang SC" panose="020B0400000000000000" pitchFamily="34" charset="-122"/>
                <a:cs typeface="Times New Roman" panose="02020603050405020304" pitchFamily="18" charset="0"/>
              </a:rPr>
              <a:t>王国俊</a:t>
            </a:r>
            <a:endParaRPr lang="en-US" altLang="zh-CN" b="1" kern="100" spc="100" dirty="0">
              <a:solidFill>
                <a:srgbClr val="62205D"/>
              </a:solidFill>
              <a:latin typeface="Times New Roman" panose="02020603050405020304" pitchFamily="18" charset="0"/>
              <a:ea typeface="PingFang SC" panose="020B0400000000000000" pitchFamily="34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kern="100" spc="100" dirty="0">
                <a:solidFill>
                  <a:srgbClr val="62205D"/>
                </a:solidFill>
                <a:latin typeface="Times New Roman" panose="02020603050405020304" pitchFamily="18" charset="0"/>
                <a:ea typeface="PingFang SC" panose="020B0400000000000000" pitchFamily="34" charset="-122"/>
                <a:cs typeface="Times New Roman" panose="02020603050405020304" pitchFamily="18" charset="0"/>
              </a:rPr>
              <a:t>教授、博士生导师</a:t>
            </a:r>
            <a:endParaRPr lang="en-US" altLang="zh-CN" b="1" kern="100" spc="100" dirty="0">
              <a:solidFill>
                <a:srgbClr val="62205D"/>
              </a:solidFill>
              <a:latin typeface="Times New Roman" panose="02020603050405020304" pitchFamily="18" charset="0"/>
              <a:ea typeface="PingFang SC" panose="020B0400000000000000" pitchFamily="34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kern="100" spc="100" dirty="0">
                <a:solidFill>
                  <a:srgbClr val="62205D"/>
                </a:solidFill>
                <a:latin typeface="Times New Roman" panose="02020603050405020304" pitchFamily="18" charset="0"/>
                <a:ea typeface="PingFang SC" panose="020B0400000000000000" pitchFamily="34" charset="-122"/>
                <a:cs typeface="Times New Roman" panose="02020603050405020304" pitchFamily="18" charset="0"/>
              </a:rPr>
              <a:t>全国会计领军人才</a:t>
            </a:r>
            <a:endParaRPr lang="en-US" altLang="zh-CN" b="1" kern="100" spc="100" dirty="0">
              <a:solidFill>
                <a:srgbClr val="62205D"/>
              </a:solidFill>
              <a:latin typeface="Times New Roman" panose="02020603050405020304" pitchFamily="18" charset="0"/>
              <a:ea typeface="PingFang SC" panose="020B0400000000000000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310" y="527075"/>
            <a:ext cx="2057400" cy="65427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-194375" y="828724"/>
            <a:ext cx="12562838" cy="182598"/>
          </a:xfrm>
          <a:prstGeom prst="rect">
            <a:avLst/>
          </a:prstGeom>
          <a:solidFill>
            <a:srgbClr val="622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0496" y="-42404"/>
            <a:ext cx="1707809" cy="871128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828" y="332041"/>
            <a:ext cx="1522774" cy="484261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03215" y="1125428"/>
            <a:ext cx="1146883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kern="100" spc="100" dirty="0">
                <a:solidFill>
                  <a:srgbClr val="62205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从财务报表看企业的战略</a:t>
            </a:r>
          </a:p>
        </p:txBody>
      </p:sp>
      <p:cxnSp>
        <p:nvCxnSpPr>
          <p:cNvPr id="16" name="直接连接符 7"/>
          <p:cNvCxnSpPr/>
          <p:nvPr/>
        </p:nvCxnSpPr>
        <p:spPr>
          <a:xfrm flipV="1">
            <a:off x="330475" y="1574852"/>
            <a:ext cx="11590370" cy="9522"/>
          </a:xfrm>
          <a:prstGeom prst="line">
            <a:avLst/>
          </a:prstGeom>
          <a:ln w="38100">
            <a:solidFill>
              <a:srgbClr val="62205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/>
          <p:nvPr/>
        </p:nvPicPr>
        <p:blipFill>
          <a:blip r:embed="rId5"/>
          <a:stretch>
            <a:fillRect/>
          </a:stretch>
        </p:blipFill>
        <p:spPr>
          <a:xfrm>
            <a:off x="485775" y="2388870"/>
            <a:ext cx="5629910" cy="32873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485775" y="1894205"/>
            <a:ext cx="622490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案例：格力电器V.S.美的V.S.海尔</a:t>
            </a: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经营情况分析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525895" y="2342515"/>
            <a:ext cx="5217795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通过上表三家企业营收额对比分析，可以看出：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在营收额排名方面，美的集团排名第一，在2015年前，格力电器营收额超于海尔集团排名第二，但是在2015年之后，海尔集团营收额开始超越格力电器，排名第二。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家电行业和房地产市场景气度紧密关联，在2015年房地产市场不景气时，国内家电行业下滑较大，特别是格力下滑速度超过20%，格力电器产品单一抗风险能力的劣势显现。而美的集团、海尔集团由于产品多元化发展，布局全球化市场，两家企业抗风险能力都较强，2015年保持的也较为平稳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652270" y="5638165"/>
            <a:ext cx="3674745" cy="3067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1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表</a:t>
            </a:r>
            <a:r>
              <a:rPr lang="en-US" altLang="zh-CN" sz="1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1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：三家企业</a:t>
            </a:r>
            <a:r>
              <a:rPr lang="en-US" altLang="zh-CN" sz="1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2010</a:t>
            </a:r>
            <a:r>
              <a:rPr lang="zh-CN" altLang="en-US" sz="1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年</a:t>
            </a:r>
            <a:r>
              <a:rPr lang="en-US" altLang="zh-CN" sz="1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—2020</a:t>
            </a:r>
            <a:r>
              <a:rPr lang="zh-CN" altLang="en-US" sz="1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年营收额对比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-194375" y="828724"/>
            <a:ext cx="12562838" cy="182598"/>
          </a:xfrm>
          <a:prstGeom prst="rect">
            <a:avLst/>
          </a:prstGeom>
          <a:solidFill>
            <a:srgbClr val="622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0496" y="-42404"/>
            <a:ext cx="1707809" cy="871128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828" y="332041"/>
            <a:ext cx="1522774" cy="484261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03215" y="1125428"/>
            <a:ext cx="1146883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kern="100" spc="100" dirty="0">
                <a:solidFill>
                  <a:srgbClr val="62205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从财务报表看战略</a:t>
            </a:r>
          </a:p>
        </p:txBody>
      </p:sp>
      <p:cxnSp>
        <p:nvCxnSpPr>
          <p:cNvPr id="16" name="直接连接符 7"/>
          <p:cNvCxnSpPr/>
          <p:nvPr/>
        </p:nvCxnSpPr>
        <p:spPr>
          <a:xfrm flipV="1">
            <a:off x="330475" y="1574852"/>
            <a:ext cx="11590370" cy="9522"/>
          </a:xfrm>
          <a:prstGeom prst="line">
            <a:avLst/>
          </a:prstGeom>
          <a:ln w="38100">
            <a:solidFill>
              <a:srgbClr val="62205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1" name="图片 100"/>
          <p:cNvPicPr/>
          <p:nvPr/>
        </p:nvPicPr>
        <p:blipFill>
          <a:blip r:embed="rId5"/>
          <a:stretch>
            <a:fillRect/>
          </a:stretch>
        </p:blipFill>
        <p:spPr>
          <a:xfrm>
            <a:off x="533400" y="2262505"/>
            <a:ext cx="5441315" cy="33737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1513840" y="5666740"/>
            <a:ext cx="3674745" cy="3067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1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表</a:t>
            </a:r>
            <a:r>
              <a:rPr lang="en-US" altLang="zh-CN" sz="1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altLang="en-US" sz="1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：三家企业</a:t>
            </a:r>
            <a:r>
              <a:rPr lang="en-US" altLang="zh-CN" sz="1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2010</a:t>
            </a:r>
            <a:r>
              <a:rPr lang="zh-CN" altLang="en-US" sz="1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年</a:t>
            </a:r>
            <a:r>
              <a:rPr lang="en-US" altLang="zh-CN" sz="1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—2020</a:t>
            </a:r>
            <a:r>
              <a:rPr lang="zh-CN" altLang="en-US" sz="1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年净利润对比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347460" y="2400935"/>
            <a:ext cx="5301615" cy="31381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通过对上表分析，可以看出：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在2020年前，格力电器净利润排名第一，美的集团排名第二，海尔智家排名第三。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但在2020年面对疫情影响以及国家对房地产市场的严控，格力集团开始出现较为明显的下滑，2020年格力净利润已低于美的集团排名第二。可见格力电器产品缺少多元化布局劣势再次显现。而美的集团家电领域多元化布局，在小家电领域美的集团也都处于各细分产品前列，得以弥补四大家电产品下滑，再加上美的集团收购库卡布局工业机器人，也是一个极具前景的赛道。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-194375" y="828724"/>
            <a:ext cx="12562838" cy="182598"/>
          </a:xfrm>
          <a:prstGeom prst="rect">
            <a:avLst/>
          </a:prstGeom>
          <a:solidFill>
            <a:srgbClr val="622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0496" y="-42404"/>
            <a:ext cx="1707809" cy="871128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828" y="332041"/>
            <a:ext cx="1522774" cy="484261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03215" y="1125428"/>
            <a:ext cx="1146883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kern="100" spc="100" dirty="0">
                <a:solidFill>
                  <a:srgbClr val="62205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从财务报表看战略</a:t>
            </a:r>
          </a:p>
        </p:txBody>
      </p:sp>
      <p:cxnSp>
        <p:nvCxnSpPr>
          <p:cNvPr id="16" name="直接连接符 7"/>
          <p:cNvCxnSpPr/>
          <p:nvPr/>
        </p:nvCxnSpPr>
        <p:spPr>
          <a:xfrm flipV="1">
            <a:off x="330475" y="1574852"/>
            <a:ext cx="11590370" cy="9522"/>
          </a:xfrm>
          <a:prstGeom prst="line">
            <a:avLst/>
          </a:prstGeom>
          <a:ln w="38100">
            <a:solidFill>
              <a:srgbClr val="62205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1513840" y="5666740"/>
            <a:ext cx="3852545" cy="3067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1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表</a:t>
            </a:r>
            <a:r>
              <a:rPr lang="en-US" altLang="zh-CN" sz="1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</a:t>
            </a:r>
            <a:r>
              <a:rPr lang="zh-CN" altLang="en-US" sz="1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：三家企业</a:t>
            </a:r>
            <a:r>
              <a:rPr lang="en-US" altLang="zh-CN" sz="1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2010</a:t>
            </a:r>
            <a:r>
              <a:rPr lang="zh-CN" altLang="en-US" sz="1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年</a:t>
            </a:r>
            <a:r>
              <a:rPr lang="en-US" altLang="zh-CN" sz="1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—2020</a:t>
            </a:r>
            <a:r>
              <a:rPr lang="zh-CN" altLang="en-US" sz="1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年净利润率对比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470650" y="2892425"/>
            <a:ext cx="5301615" cy="2030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通过上表分析可以看出: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净利润率格力电器排名第一，美的集团第二，海尔集团排名第三。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格力净利润高主要得益于格力空调绝对龙头地位，有较高的定价权，另外就是格力产品集中，市场也较集中（海外份额占比少）使得格力成本控制的较好，因而使得格力电器有较好的现金流。</a:t>
            </a:r>
          </a:p>
        </p:txBody>
      </p:sp>
      <p:pic>
        <p:nvPicPr>
          <p:cNvPr id="102" name="图片 101"/>
          <p:cNvPicPr/>
          <p:nvPr/>
        </p:nvPicPr>
        <p:blipFill>
          <a:blip r:embed="rId5"/>
          <a:stretch>
            <a:fillRect/>
          </a:stretch>
        </p:blipFill>
        <p:spPr>
          <a:xfrm>
            <a:off x="483235" y="2069465"/>
            <a:ext cx="5659755" cy="346964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6DE2ABFF-91A9-4AEC-8211-5A16D479C8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25765" y="612742"/>
            <a:ext cx="5363851" cy="2696066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1091C3B2-8C92-4B82-BC2C-78BDC3AED2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428" y="612742"/>
            <a:ext cx="4794021" cy="2696066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A170DD7C-BD21-497B-846F-A38138D1498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8428" y="3549193"/>
            <a:ext cx="4794021" cy="2829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16897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-194375" y="828724"/>
            <a:ext cx="12562838" cy="182598"/>
          </a:xfrm>
          <a:prstGeom prst="rect">
            <a:avLst/>
          </a:prstGeom>
          <a:solidFill>
            <a:srgbClr val="622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0496" y="-42404"/>
            <a:ext cx="1707809" cy="871128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828" y="332041"/>
            <a:ext cx="1522774" cy="484261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03215" y="1125428"/>
            <a:ext cx="1146883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kern="100" spc="100" dirty="0">
                <a:solidFill>
                  <a:srgbClr val="62205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从财务报表看战略</a:t>
            </a:r>
          </a:p>
        </p:txBody>
      </p:sp>
      <p:cxnSp>
        <p:nvCxnSpPr>
          <p:cNvPr id="16" name="直接连接符 7"/>
          <p:cNvCxnSpPr/>
          <p:nvPr/>
        </p:nvCxnSpPr>
        <p:spPr>
          <a:xfrm flipV="1">
            <a:off x="330475" y="1574852"/>
            <a:ext cx="11590370" cy="9522"/>
          </a:xfrm>
          <a:prstGeom prst="line">
            <a:avLst/>
          </a:prstGeom>
          <a:ln w="38100">
            <a:solidFill>
              <a:srgbClr val="62205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/>
        </p:nvSpPr>
        <p:spPr>
          <a:xfrm>
            <a:off x="784860" y="2089785"/>
            <a:ext cx="1014095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、资产结构差异：</a:t>
            </a: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案例：京东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V.S.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阿里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V.S.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拼多多</a:t>
            </a:r>
            <a:endParaRPr lang="zh-CN" altLang="en-US" sz="2400" dirty="0">
              <a:highlight>
                <a:srgbClr val="FFFF00"/>
              </a:highligh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商业模式：</a:t>
            </a: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京东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——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自营为主，赚取商品买卖价差</a:t>
            </a: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阿里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&amp;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拼多多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——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平台为主，赚取服务费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-194375" y="828724"/>
            <a:ext cx="12562838" cy="182598"/>
          </a:xfrm>
          <a:prstGeom prst="rect">
            <a:avLst/>
          </a:prstGeom>
          <a:solidFill>
            <a:srgbClr val="622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0496" y="-42404"/>
            <a:ext cx="1707809" cy="871128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828" y="332041"/>
            <a:ext cx="1522774" cy="484261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03215" y="1125428"/>
            <a:ext cx="1146883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kern="100" spc="100" dirty="0">
                <a:solidFill>
                  <a:srgbClr val="62205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从财务报表看战略</a:t>
            </a:r>
          </a:p>
        </p:txBody>
      </p:sp>
      <p:cxnSp>
        <p:nvCxnSpPr>
          <p:cNvPr id="16" name="直接连接符 7"/>
          <p:cNvCxnSpPr/>
          <p:nvPr/>
        </p:nvCxnSpPr>
        <p:spPr>
          <a:xfrm flipV="1">
            <a:off x="330475" y="1574852"/>
            <a:ext cx="11590370" cy="9522"/>
          </a:xfrm>
          <a:prstGeom prst="line">
            <a:avLst/>
          </a:prstGeom>
          <a:ln w="38100">
            <a:solidFill>
              <a:srgbClr val="62205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/>
        </p:nvSpPr>
        <p:spPr>
          <a:xfrm>
            <a:off x="570865" y="1517650"/>
            <a:ext cx="101409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收入结构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918960" y="2342515"/>
            <a:ext cx="4853305" cy="31381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阿里巴巴——2020年上半年，收入为3088.10亿元，其中，</a:t>
            </a:r>
            <a:r>
              <a:rPr lang="zh-CN" altLang="en-US" dirty="0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电商业务（包含本地服务）占比为85.57%，</a:t>
            </a:r>
            <a:r>
              <a:rPr lang="zh-CN" altLang="en-US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云计算业务占比为8.82%，营销业务占比为4.88%；</a:t>
            </a:r>
          </a:p>
          <a:p>
            <a:pPr indent="0">
              <a:buFont typeface="Arial" panose="020B0604020202020204" pitchFamily="34" charset="0"/>
              <a:buNone/>
            </a:pPr>
            <a:endParaRPr lang="zh-CN" altLang="en-US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京东集团——2020年上半年，收入为3472.59亿元，</a:t>
            </a:r>
            <a:r>
              <a:rPr lang="zh-CN" altLang="en-US" dirty="0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其中自营平台占比为88.15%</a:t>
            </a:r>
            <a:r>
              <a:rPr lang="zh-CN" altLang="en-US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，电商业务占比为11.85%；</a:t>
            </a:r>
          </a:p>
          <a:p>
            <a:pPr indent="0">
              <a:buFont typeface="Arial" panose="020B0604020202020204" pitchFamily="34" charset="0"/>
              <a:buNone/>
            </a:pPr>
            <a:endParaRPr lang="zh-CN" altLang="en-US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拼多多——2020年上半年，收入为187.34亿元，其中电商业务占比为100%；</a:t>
            </a:r>
          </a:p>
        </p:txBody>
      </p:sp>
      <p:pic>
        <p:nvPicPr>
          <p:cNvPr id="101" name="图片 100"/>
          <p:cNvPicPr/>
          <p:nvPr/>
        </p:nvPicPr>
        <p:blipFill>
          <a:blip r:embed="rId5"/>
          <a:stretch>
            <a:fillRect/>
          </a:stretch>
        </p:blipFill>
        <p:spPr>
          <a:xfrm>
            <a:off x="523875" y="2275205"/>
            <a:ext cx="6017260" cy="38906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1658620" y="6165850"/>
            <a:ext cx="4346575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600" b="1"/>
              <a:t>图</a:t>
            </a:r>
            <a:r>
              <a:rPr lang="en-US" altLang="zh-CN" sz="1600" b="1"/>
              <a:t>1</a:t>
            </a:r>
            <a:r>
              <a:rPr lang="zh-CN" altLang="en-US" sz="1600" b="1"/>
              <a:t>：收入结构对比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-194375" y="828724"/>
            <a:ext cx="12562838" cy="182598"/>
          </a:xfrm>
          <a:prstGeom prst="rect">
            <a:avLst/>
          </a:prstGeom>
          <a:solidFill>
            <a:srgbClr val="622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0496" y="-42404"/>
            <a:ext cx="1707809" cy="871128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828" y="332041"/>
            <a:ext cx="1522774" cy="484261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03215" y="1125428"/>
            <a:ext cx="1146883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kern="100" spc="100" dirty="0">
                <a:solidFill>
                  <a:srgbClr val="62205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从财务报表看战略</a:t>
            </a:r>
          </a:p>
        </p:txBody>
      </p:sp>
      <p:cxnSp>
        <p:nvCxnSpPr>
          <p:cNvPr id="16" name="直接连接符 7"/>
          <p:cNvCxnSpPr/>
          <p:nvPr/>
        </p:nvCxnSpPr>
        <p:spPr>
          <a:xfrm flipV="1">
            <a:off x="330475" y="1574852"/>
            <a:ext cx="11590370" cy="9522"/>
          </a:xfrm>
          <a:prstGeom prst="line">
            <a:avLst/>
          </a:prstGeom>
          <a:ln w="38100">
            <a:solidFill>
              <a:srgbClr val="62205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/>
        </p:nvSpPr>
        <p:spPr>
          <a:xfrm>
            <a:off x="565785" y="1574800"/>
            <a:ext cx="101409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营收对比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948170" y="3016250"/>
            <a:ext cx="4410710" cy="2030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从营收来看，京东&gt;阿里巴巴&gt;拼多多；</a:t>
            </a:r>
          </a:p>
          <a:p>
            <a:pPr indent="0">
              <a:buFont typeface="Arial" panose="020B0604020202020204" pitchFamily="34" charset="0"/>
              <a:buNone/>
            </a:pPr>
            <a:endParaRPr lang="zh-CN" altLang="en-US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京东的收入更高，这与其商业模式主要为自营电商有关，其赚的主要是</a:t>
            </a:r>
            <a:r>
              <a:rPr lang="zh-CN" altLang="en-US" dirty="0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商品直接的销售收入</a:t>
            </a:r>
            <a:r>
              <a:rPr lang="zh-CN" altLang="en-US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，而阿里巴巴、拼多多等赚的更多是</a:t>
            </a:r>
            <a:r>
              <a:rPr lang="zh-CN" altLang="en-US" dirty="0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平台广告费和服务费</a:t>
            </a:r>
            <a:r>
              <a:rPr lang="zh-CN" altLang="en-US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，因此京东营收往往高于阿里巴巴。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658620" y="6096635"/>
            <a:ext cx="4346575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600" b="1"/>
              <a:t>图</a:t>
            </a:r>
            <a:r>
              <a:rPr lang="en-US" altLang="zh-CN" sz="1600" b="1"/>
              <a:t>2</a:t>
            </a:r>
            <a:r>
              <a:rPr lang="zh-CN" altLang="en-US" sz="1600" b="1"/>
              <a:t>：营收对比</a:t>
            </a:r>
          </a:p>
        </p:txBody>
      </p:sp>
      <p:pic>
        <p:nvPicPr>
          <p:cNvPr id="103" name="图片 102"/>
          <p:cNvPicPr/>
          <p:nvPr/>
        </p:nvPicPr>
        <p:blipFill>
          <a:blip r:embed="rId5"/>
          <a:stretch>
            <a:fillRect/>
          </a:stretch>
        </p:blipFill>
        <p:spPr>
          <a:xfrm>
            <a:off x="515620" y="2259965"/>
            <a:ext cx="6123940" cy="360489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-194375" y="828724"/>
            <a:ext cx="12562838" cy="182598"/>
          </a:xfrm>
          <a:prstGeom prst="rect">
            <a:avLst/>
          </a:prstGeom>
          <a:solidFill>
            <a:srgbClr val="622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0496" y="-42404"/>
            <a:ext cx="1707809" cy="871128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828" y="332041"/>
            <a:ext cx="1522774" cy="484261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03215" y="1125428"/>
            <a:ext cx="1146883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kern="100" spc="100" dirty="0">
                <a:solidFill>
                  <a:srgbClr val="62205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从财务报表看战略</a:t>
            </a:r>
          </a:p>
        </p:txBody>
      </p:sp>
      <p:cxnSp>
        <p:nvCxnSpPr>
          <p:cNvPr id="16" name="直接连接符 7"/>
          <p:cNvCxnSpPr/>
          <p:nvPr/>
        </p:nvCxnSpPr>
        <p:spPr>
          <a:xfrm flipV="1">
            <a:off x="330475" y="1574852"/>
            <a:ext cx="11590370" cy="9522"/>
          </a:xfrm>
          <a:prstGeom prst="line">
            <a:avLst/>
          </a:prstGeom>
          <a:ln w="38100">
            <a:solidFill>
              <a:srgbClr val="62205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/>
        </p:nvSpPr>
        <p:spPr>
          <a:xfrm>
            <a:off x="565785" y="1574800"/>
            <a:ext cx="101409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活跃用户数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7152005" y="3626485"/>
            <a:ext cx="4556125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在活跃用户数上，阿里巴巴＞拼多多＞京东；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阿里巴巴、京东、拼多多的年度活跃用户数分别为7.26亿（中国零售市场）、3.87亿和6.28亿。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083435" y="5923915"/>
            <a:ext cx="4346575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600" b="1"/>
              <a:t>图</a:t>
            </a:r>
            <a:r>
              <a:rPr lang="en-US" altLang="zh-CN" sz="1600" b="1"/>
              <a:t>3</a:t>
            </a:r>
            <a:r>
              <a:rPr lang="zh-CN" altLang="en-US" sz="1600" b="1"/>
              <a:t>：活跃用户数对比</a:t>
            </a:r>
          </a:p>
        </p:txBody>
      </p:sp>
      <p:pic>
        <p:nvPicPr>
          <p:cNvPr id="104" name="图片 103"/>
          <p:cNvPicPr/>
          <p:nvPr/>
        </p:nvPicPr>
        <p:blipFill>
          <a:blip r:embed="rId5"/>
          <a:stretch>
            <a:fillRect/>
          </a:stretch>
        </p:blipFill>
        <p:spPr>
          <a:xfrm>
            <a:off x="499110" y="2462530"/>
            <a:ext cx="6219825" cy="346138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-194375" y="828724"/>
            <a:ext cx="12562838" cy="182598"/>
          </a:xfrm>
          <a:prstGeom prst="rect">
            <a:avLst/>
          </a:prstGeom>
          <a:solidFill>
            <a:srgbClr val="622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0496" y="-42404"/>
            <a:ext cx="1707809" cy="871128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828" y="332041"/>
            <a:ext cx="1522774" cy="484261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03215" y="1125428"/>
            <a:ext cx="1146883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kern="100" spc="100" dirty="0">
                <a:solidFill>
                  <a:srgbClr val="62205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从财务报表看战略</a:t>
            </a:r>
          </a:p>
        </p:txBody>
      </p:sp>
      <p:cxnSp>
        <p:nvCxnSpPr>
          <p:cNvPr id="16" name="直接连接符 7"/>
          <p:cNvCxnSpPr/>
          <p:nvPr/>
        </p:nvCxnSpPr>
        <p:spPr>
          <a:xfrm flipV="1">
            <a:off x="330475" y="1574852"/>
            <a:ext cx="11590370" cy="9522"/>
          </a:xfrm>
          <a:prstGeom prst="line">
            <a:avLst/>
          </a:prstGeom>
          <a:ln w="38100">
            <a:solidFill>
              <a:srgbClr val="62205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/>
        </p:nvSpPr>
        <p:spPr>
          <a:xfrm>
            <a:off x="565785" y="1574800"/>
            <a:ext cx="101409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活跃用户数增速</a:t>
            </a:r>
          </a:p>
        </p:txBody>
      </p:sp>
      <p:pic>
        <p:nvPicPr>
          <p:cNvPr id="105" name="图片 104"/>
          <p:cNvPicPr/>
          <p:nvPr/>
        </p:nvPicPr>
        <p:blipFill>
          <a:blip r:embed="rId5"/>
          <a:stretch>
            <a:fillRect/>
          </a:stretch>
        </p:blipFill>
        <p:spPr>
          <a:xfrm>
            <a:off x="565785" y="2299970"/>
            <a:ext cx="5610225" cy="32429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1730375" y="5583555"/>
            <a:ext cx="4346575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600" b="1"/>
              <a:t>图</a:t>
            </a:r>
            <a:r>
              <a:rPr lang="en-US" altLang="zh-CN" sz="1600" b="1"/>
              <a:t>4</a:t>
            </a:r>
            <a:r>
              <a:rPr lang="zh-CN" altLang="en-US" sz="1600" b="1"/>
              <a:t>：活跃用户数增速对比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657975" y="2935605"/>
            <a:ext cx="515810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285750" lvl="0" indent="-285750" algn="l"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阿里巴巴呈现增长放缓；</a:t>
            </a:r>
          </a:p>
          <a:p>
            <a:pPr marL="285750" lvl="0" indent="-285750" algn="l"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京东由于在疫情期间物流表现突出，老用户回流加速，沉睡用户被唤醒，新用户的主动访问和主动购物也在提升，其年度活跃用户数同比增长24.6%，创下近几个季度的最高水平；</a:t>
            </a:r>
          </a:p>
          <a:p>
            <a:pPr marL="285750" lvl="0" indent="-285750" algn="l"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拼多多则在保持原有高速增长的基础上略有提升。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-194375" y="828724"/>
            <a:ext cx="12562838" cy="182598"/>
          </a:xfrm>
          <a:prstGeom prst="rect">
            <a:avLst/>
          </a:prstGeom>
          <a:solidFill>
            <a:srgbClr val="622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0496" y="-42404"/>
            <a:ext cx="1707809" cy="871128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828" y="332041"/>
            <a:ext cx="1522774" cy="484261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03215" y="1125428"/>
            <a:ext cx="1146883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kern="100" spc="100" dirty="0">
                <a:solidFill>
                  <a:srgbClr val="62205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从财务报表看战略</a:t>
            </a:r>
          </a:p>
        </p:txBody>
      </p:sp>
      <p:cxnSp>
        <p:nvCxnSpPr>
          <p:cNvPr id="16" name="直接连接符 7"/>
          <p:cNvCxnSpPr/>
          <p:nvPr/>
        </p:nvCxnSpPr>
        <p:spPr>
          <a:xfrm flipV="1">
            <a:off x="330475" y="1574852"/>
            <a:ext cx="11590370" cy="9522"/>
          </a:xfrm>
          <a:prstGeom prst="line">
            <a:avLst/>
          </a:prstGeom>
          <a:ln w="38100">
            <a:solidFill>
              <a:srgbClr val="62205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/>
        </p:nvSpPr>
        <p:spPr>
          <a:xfrm>
            <a:off x="565785" y="1574800"/>
            <a:ext cx="101409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活跃用户数增速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——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为何拼多多活跃用户数稳定增长？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050155" y="3152775"/>
            <a:ext cx="6303010" cy="1753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拼多多在营收和用户层面的增长是有代价的。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财报显示，</a:t>
            </a:r>
            <a:r>
              <a:rPr lang="zh-CN" altLang="en-US" dirty="0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其</a:t>
            </a:r>
            <a:r>
              <a:rPr lang="en-US" altLang="zh-CN" dirty="0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2020</a:t>
            </a:r>
            <a:r>
              <a:rPr lang="zh-CN" altLang="en-US" dirty="0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年一季度的营销费用达到了72.97亿元，费率高达111.6%（营销费用</a:t>
            </a:r>
            <a:r>
              <a:rPr lang="en-US" altLang="zh-CN" dirty="0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/</a:t>
            </a:r>
            <a:r>
              <a:rPr lang="zh-CN" altLang="en-US" dirty="0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营业收入）；该项费用增长的原因为拼多多在广告、促销和补贴的投入持续加大；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换句话讲，拼多多</a:t>
            </a:r>
            <a:r>
              <a:rPr lang="en-US" altLang="zh-CN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2020</a:t>
            </a:r>
            <a:r>
              <a:rPr lang="zh-CN" altLang="en-US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年一季度的增长很大程度是烧钱换来的，</a:t>
            </a:r>
            <a:r>
              <a:rPr lang="zh-CN" altLang="en-US" dirty="0">
                <a:solidFill>
                  <a:srgbClr val="00B0F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这种增长可以持续吗？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5785" y="2286000"/>
            <a:ext cx="3813175" cy="41275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-194375" y="828724"/>
            <a:ext cx="12562838" cy="182598"/>
          </a:xfrm>
          <a:prstGeom prst="rect">
            <a:avLst/>
          </a:prstGeom>
          <a:solidFill>
            <a:srgbClr val="622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0496" y="-42404"/>
            <a:ext cx="1707809" cy="871128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828" y="332041"/>
            <a:ext cx="1522774" cy="484261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03215" y="1125428"/>
            <a:ext cx="1146883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kern="100" spc="100" dirty="0">
                <a:solidFill>
                  <a:srgbClr val="62205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从财务报表看战略</a:t>
            </a:r>
          </a:p>
        </p:txBody>
      </p:sp>
      <p:cxnSp>
        <p:nvCxnSpPr>
          <p:cNvPr id="16" name="直接连接符 7"/>
          <p:cNvCxnSpPr/>
          <p:nvPr/>
        </p:nvCxnSpPr>
        <p:spPr>
          <a:xfrm flipV="1">
            <a:off x="330475" y="1574852"/>
            <a:ext cx="11590370" cy="9522"/>
          </a:xfrm>
          <a:prstGeom prst="line">
            <a:avLst/>
          </a:prstGeom>
          <a:ln w="38100">
            <a:solidFill>
              <a:srgbClr val="62205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/>
        </p:nvSpPr>
        <p:spPr>
          <a:xfrm>
            <a:off x="903605" y="2084070"/>
            <a:ext cx="10140950" cy="335104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</a:t>
            </a:r>
            <a:r>
              <a:rPr 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企业战略的内涵</a:t>
            </a:r>
            <a:r>
              <a:rPr 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（波特，1980）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dirty="0">
                <a:solidFill>
                  <a:srgbClr val="00B0F0"/>
                </a:solidFill>
              </a:rPr>
              <a:t>公司为之奋斗的一些终点（目标）与公司为达到它们而寻求的方法（政策）的结合物。</a:t>
            </a:r>
            <a:endParaRPr lang="zh-CN" sz="240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专业化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战略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V.S.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多元化战略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总成本领先战略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差别化战略</a:t>
            </a:r>
          </a:p>
        </p:txBody>
      </p:sp>
    </p:spTree>
    <p:extLst>
      <p:ext uri="{BB962C8B-B14F-4D97-AF65-F5344CB8AC3E}">
        <p14:creationId xmlns:p14="http://schemas.microsoft.com/office/powerpoint/2010/main" val="73914626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-194375" y="828724"/>
            <a:ext cx="12562838" cy="182598"/>
          </a:xfrm>
          <a:prstGeom prst="rect">
            <a:avLst/>
          </a:prstGeom>
          <a:solidFill>
            <a:srgbClr val="622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0496" y="-42404"/>
            <a:ext cx="1707809" cy="871128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828" y="332041"/>
            <a:ext cx="1522774" cy="484261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03215" y="1125428"/>
            <a:ext cx="1146883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kern="100" spc="100" dirty="0">
                <a:solidFill>
                  <a:srgbClr val="62205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从财务报表看战略</a:t>
            </a:r>
          </a:p>
        </p:txBody>
      </p:sp>
      <p:cxnSp>
        <p:nvCxnSpPr>
          <p:cNvPr id="16" name="直接连接符 7"/>
          <p:cNvCxnSpPr/>
          <p:nvPr/>
        </p:nvCxnSpPr>
        <p:spPr>
          <a:xfrm flipV="1">
            <a:off x="330475" y="1574852"/>
            <a:ext cx="11590370" cy="9522"/>
          </a:xfrm>
          <a:prstGeom prst="line">
            <a:avLst/>
          </a:prstGeom>
          <a:ln w="38100">
            <a:solidFill>
              <a:srgbClr val="62205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/>
        </p:nvSpPr>
        <p:spPr>
          <a:xfrm>
            <a:off x="565785" y="1574800"/>
            <a:ext cx="101409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盈利能力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863725" y="6024245"/>
            <a:ext cx="4346575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600" b="1"/>
              <a:t>图</a:t>
            </a:r>
            <a:r>
              <a:rPr lang="en-US" altLang="zh-CN" sz="1600" b="1"/>
              <a:t>5</a:t>
            </a:r>
            <a:r>
              <a:rPr lang="zh-CN" altLang="en-US" sz="1600" b="1"/>
              <a:t>：盈利能力对比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292975" y="3380740"/>
            <a:ext cx="457581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285750" indent="-285750"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阿里巴巴、京东、拼多多归属于普通股股东的净利润分别为251亿元、29.7亿元和-31.7亿元。阿里巴巴的盈利能力依然遥遥领先，京东在疫情期间保持盈利，拼多多则亏损加大。</a:t>
            </a:r>
          </a:p>
        </p:txBody>
      </p:sp>
      <p:pic>
        <p:nvPicPr>
          <p:cNvPr id="106" name="图片 105"/>
          <p:cNvPicPr/>
          <p:nvPr/>
        </p:nvPicPr>
        <p:blipFill>
          <a:blip r:embed="rId5"/>
          <a:stretch>
            <a:fillRect/>
          </a:stretch>
        </p:blipFill>
        <p:spPr>
          <a:xfrm>
            <a:off x="532130" y="2342515"/>
            <a:ext cx="6089015" cy="368173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-194375" y="828724"/>
            <a:ext cx="12562838" cy="182598"/>
          </a:xfrm>
          <a:prstGeom prst="rect">
            <a:avLst/>
          </a:prstGeom>
          <a:solidFill>
            <a:srgbClr val="622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0496" y="-42404"/>
            <a:ext cx="1707809" cy="871128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828" y="332041"/>
            <a:ext cx="1522774" cy="484261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03215" y="1125428"/>
            <a:ext cx="1146883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kern="100" spc="100" dirty="0">
                <a:solidFill>
                  <a:srgbClr val="62205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从财务报表看战略</a:t>
            </a:r>
          </a:p>
        </p:txBody>
      </p:sp>
      <p:cxnSp>
        <p:nvCxnSpPr>
          <p:cNvPr id="16" name="直接连接符 7"/>
          <p:cNvCxnSpPr/>
          <p:nvPr/>
        </p:nvCxnSpPr>
        <p:spPr>
          <a:xfrm flipV="1">
            <a:off x="330475" y="1574852"/>
            <a:ext cx="11590370" cy="9522"/>
          </a:xfrm>
          <a:prstGeom prst="line">
            <a:avLst/>
          </a:prstGeom>
          <a:ln w="38100">
            <a:solidFill>
              <a:srgbClr val="62205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/>
        </p:nvSpPr>
        <p:spPr>
          <a:xfrm>
            <a:off x="565785" y="1574800"/>
            <a:ext cx="101409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盈利能力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863725" y="6024245"/>
            <a:ext cx="4346575" cy="337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1600" b="1"/>
              <a:t>图</a:t>
            </a:r>
            <a:r>
              <a:rPr lang="en-US" altLang="zh-CN" sz="1600" b="1"/>
              <a:t>6</a:t>
            </a:r>
            <a:r>
              <a:rPr lang="zh-CN" altLang="en-US" sz="1600" b="1"/>
              <a:t>：净利率对比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268845" y="2517775"/>
            <a:ext cx="4575810" cy="32918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285750" indent="-285750"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虽然阿里巴巴在费用支出上相对克制，但净利率仍然受疫情影响较严重，其一季度归属于普通股股东的净利率为22%，相比前几个季度下滑明显；京东的净利率为2%，去年同期和上一季度分别为2.7%和0.5%；拼多多的亏损率则大幅扩大至-48.5%。</a:t>
            </a:r>
          </a:p>
          <a:p>
            <a:pPr marL="285750" indent="-285750">
              <a:buClrTx/>
              <a:buSzTx/>
              <a:buFont typeface="Arial" panose="020B0604020202020204" pitchFamily="34" charset="0"/>
              <a:buChar char="•"/>
            </a:pPr>
            <a:endParaRPr lang="zh-CN" altLang="en-US" sz="16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285750" indent="-285750">
              <a:buClrTx/>
              <a:buSzTx/>
              <a:buFont typeface="Arial" panose="020B0604020202020204" pitchFamily="34" charset="0"/>
              <a:buChar char="•"/>
            </a:pPr>
            <a:r>
              <a:rPr lang="zh-CN" altLang="en-US" sz="1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可以看到，相比行业老牌巨头阿里巴巴和京东的克制，尚在成长期的拼多多剑走偏锋，在疫情冲击下继续把“抢地盘”作为重点，大幅加码营销和补贴，由此换来了营收和活跃用户的上涨，但亏损幅度也令人咋舌。</a:t>
            </a:r>
          </a:p>
          <a:p>
            <a:pPr indent="0">
              <a:buClrTx/>
              <a:buSzTx/>
              <a:buFont typeface="Arial" panose="020B0604020202020204" pitchFamily="34" charset="0"/>
              <a:buNone/>
            </a:pPr>
            <a:endParaRPr lang="zh-CN" altLang="en-US" sz="16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pic>
        <p:nvPicPr>
          <p:cNvPr id="107" name="图片 106"/>
          <p:cNvPicPr/>
          <p:nvPr/>
        </p:nvPicPr>
        <p:blipFill>
          <a:blip r:embed="rId5"/>
          <a:stretch>
            <a:fillRect/>
          </a:stretch>
        </p:blipFill>
        <p:spPr>
          <a:xfrm>
            <a:off x="511175" y="2342515"/>
            <a:ext cx="6252845" cy="3467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-194375" y="828724"/>
            <a:ext cx="12562838" cy="182598"/>
          </a:xfrm>
          <a:prstGeom prst="rect">
            <a:avLst/>
          </a:prstGeom>
          <a:solidFill>
            <a:srgbClr val="622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0496" y="-42404"/>
            <a:ext cx="1707809" cy="871128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828" y="332041"/>
            <a:ext cx="1522774" cy="484261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03215" y="1125428"/>
            <a:ext cx="1146883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kern="100" spc="100" dirty="0">
                <a:solidFill>
                  <a:srgbClr val="62205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从财务报表看战略</a:t>
            </a:r>
          </a:p>
        </p:txBody>
      </p:sp>
      <p:cxnSp>
        <p:nvCxnSpPr>
          <p:cNvPr id="16" name="直接连接符 7"/>
          <p:cNvCxnSpPr/>
          <p:nvPr/>
        </p:nvCxnSpPr>
        <p:spPr>
          <a:xfrm flipV="1">
            <a:off x="330475" y="1574852"/>
            <a:ext cx="11590370" cy="9522"/>
          </a:xfrm>
          <a:prstGeom prst="line">
            <a:avLst/>
          </a:prstGeom>
          <a:ln w="38100">
            <a:solidFill>
              <a:srgbClr val="62205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/>
        </p:nvSpPr>
        <p:spPr>
          <a:xfrm>
            <a:off x="570865" y="1574800"/>
            <a:ext cx="101409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股价趋势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rcRect t="2618"/>
          <a:stretch>
            <a:fillRect/>
          </a:stretch>
        </p:blipFill>
        <p:spPr>
          <a:xfrm>
            <a:off x="194310" y="4037965"/>
            <a:ext cx="5781675" cy="257048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89015" y="4182110"/>
            <a:ext cx="5911850" cy="25463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065520" y="1322705"/>
            <a:ext cx="5855335" cy="2547620"/>
          </a:xfrm>
          <a:prstGeom prst="rect">
            <a:avLst/>
          </a:prstGeom>
        </p:spPr>
      </p:pic>
      <p:sp>
        <p:nvSpPr>
          <p:cNvPr id="2" name="对话气泡: 矩形 1">
            <a:extLst>
              <a:ext uri="{FF2B5EF4-FFF2-40B4-BE49-F238E27FC236}">
                <a16:creationId xmlns:a16="http://schemas.microsoft.com/office/drawing/2014/main" id="{CD184768-748F-4F4C-A6AA-6D07AFC799DE}"/>
              </a:ext>
            </a:extLst>
          </p:cNvPr>
          <p:cNvSpPr/>
          <p:nvPr/>
        </p:nvSpPr>
        <p:spPr>
          <a:xfrm>
            <a:off x="1901108" y="2024467"/>
            <a:ext cx="3740232" cy="1516097"/>
          </a:xfrm>
          <a:prstGeom prst="wedgeRectCallou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dirty="0">
                <a:solidFill>
                  <a:srgbClr val="00B0F0"/>
                </a:solidFill>
              </a:rPr>
              <a:t>思考：市场对互联网企业采取的什么样的定价方法？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-194375" y="828724"/>
            <a:ext cx="12562838" cy="182598"/>
          </a:xfrm>
          <a:prstGeom prst="rect">
            <a:avLst/>
          </a:prstGeom>
          <a:solidFill>
            <a:srgbClr val="622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5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0496" y="-42404"/>
            <a:ext cx="1707809" cy="871128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828" y="332041"/>
            <a:ext cx="1522774" cy="484261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03215" y="1125428"/>
            <a:ext cx="1146883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kern="100" spc="100" dirty="0">
                <a:solidFill>
                  <a:srgbClr val="62205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从财务报表看战略</a:t>
            </a:r>
          </a:p>
        </p:txBody>
      </p:sp>
      <p:cxnSp>
        <p:nvCxnSpPr>
          <p:cNvPr id="16" name="直接连接符 7"/>
          <p:cNvCxnSpPr/>
          <p:nvPr/>
        </p:nvCxnSpPr>
        <p:spPr>
          <a:xfrm flipV="1">
            <a:off x="330475" y="1574852"/>
            <a:ext cx="11590370" cy="9522"/>
          </a:xfrm>
          <a:prstGeom prst="line">
            <a:avLst/>
          </a:prstGeom>
          <a:ln w="38100">
            <a:solidFill>
              <a:srgbClr val="62205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/>
        </p:nvSpPr>
        <p:spPr>
          <a:xfrm>
            <a:off x="876300" y="1762760"/>
            <a:ext cx="1014095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、看产品定位和盈利模式：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例：低存货周转率+高毛利率（奢侈品）</a:t>
            </a: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endParaRPr lang="zh-CN" altLang="en-US" sz="2400" dirty="0">
              <a:highlight>
                <a:srgbClr val="FFFF00"/>
              </a:highligh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1"/>
            </p:custDataLst>
          </p:nvPr>
        </p:nvGraphicFramePr>
        <p:xfrm>
          <a:off x="981075" y="4808855"/>
          <a:ext cx="9584055" cy="1209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522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9311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9311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9311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9375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9311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9311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79311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793115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793115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793115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</a:tblGrid>
              <a:tr h="302260">
                <a:tc gridSpan="11"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600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雅诗兰黛公司年度存货周转率</a:t>
                      </a:r>
                      <a:r>
                        <a:rPr lang="en-US" sz="1600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/毛利率数据</a:t>
                      </a:r>
                      <a:endParaRPr lang="en-US" altLang="en-US" sz="1600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654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2012</a:t>
                      </a:r>
                      <a:endParaRPr lang="en-US" altLang="en-US" sz="1600" b="1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2013</a:t>
                      </a:r>
                      <a:endParaRPr lang="en-US" altLang="en-US" sz="1600" b="1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2014</a:t>
                      </a:r>
                      <a:endParaRPr lang="en-US" altLang="en-US" sz="1600" b="1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2015</a:t>
                      </a:r>
                      <a:endParaRPr lang="en-US" altLang="en-US" sz="1600" b="1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2016</a:t>
                      </a:r>
                      <a:endParaRPr lang="en-US" altLang="en-US" sz="1600" b="1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2017</a:t>
                      </a:r>
                      <a:endParaRPr lang="en-US" altLang="en-US" sz="1600" b="1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2018</a:t>
                      </a:r>
                      <a:endParaRPr lang="en-US" altLang="en-US" sz="1600" b="1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2019</a:t>
                      </a:r>
                      <a:endParaRPr lang="en-US" altLang="en-US" sz="1600" b="1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2020</a:t>
                      </a:r>
                      <a:endParaRPr lang="en-US" altLang="en-US" sz="1600" b="1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2021</a:t>
                      </a:r>
                      <a:endParaRPr lang="en-US" altLang="en-US" sz="1600" b="1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zh-CN" sz="1600" b="0">
                          <a:solidFill>
                            <a:srgbClr val="000000"/>
                          </a:solidFill>
                          <a:latin typeface="Arial" panose="020B0604020202020204" pitchFamily="34" charset="0"/>
                          <a:ea typeface="Times New Roman" panose="02020603050405020304" charset="-122"/>
                        </a:rPr>
                        <a:t>存货周转率(次/年)</a:t>
                      </a:r>
                      <a:endParaRPr lang="zh-CN" altLang="en-US" sz="1600" b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Times New Roman" panose="0202060305040502030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2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1.9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1.8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1.7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1.8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1.8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1.8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1.9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1.8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1.7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130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495057"/>
                          </a:solidFill>
                          <a:latin typeface="宋体" panose="02010600030101010101" pitchFamily="2" charset="-122"/>
                        </a:rPr>
                        <a:t>毛利率</a:t>
                      </a:r>
                      <a:r>
                        <a:rPr lang="en-US" sz="1600" b="0">
                          <a:solidFill>
                            <a:srgbClr val="495057"/>
                          </a:solidFill>
                          <a:latin typeface="Times New Roman" panose="02020603050405020304" charset="-122"/>
                        </a:rPr>
                        <a:t>(%)</a:t>
                      </a:r>
                      <a:endParaRPr lang="en-US" altLang="en-US" sz="1600" b="0">
                        <a:solidFill>
                          <a:srgbClr val="495057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79.5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80.1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80.3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80.5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80.6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79.4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79.2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77.2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75.1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76.4</a:t>
                      </a:r>
                      <a:endParaRPr lang="en-US" altLang="en-US" sz="16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4" name="表格 3"/>
          <p:cNvGraphicFramePr/>
          <p:nvPr>
            <p:custDataLst>
              <p:tags r:id="rId2"/>
            </p:custDataLst>
          </p:nvPr>
        </p:nvGraphicFramePr>
        <p:xfrm>
          <a:off x="981075" y="3194050"/>
          <a:ext cx="9584055" cy="1239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4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48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6487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6423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86487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86487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6487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6423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86487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864870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332740">
                <a:tc gridSpan="10"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1800" b="1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上海家化年度存货周转率/毛利率数据</a:t>
                      </a: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2260"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endParaRPr lang="en-US" sz="1600" b="0">
                        <a:solidFill>
                          <a:srgbClr val="000000"/>
                        </a:solidFill>
                        <a:latin typeface="Times New Roman" panose="0202060305040502030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2012</a:t>
                      </a: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2013</a:t>
                      </a: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2014</a:t>
                      </a: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2015</a:t>
                      </a: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2016</a:t>
                      </a: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2017</a:t>
                      </a: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2018</a:t>
                      </a: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2019</a:t>
                      </a: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2020</a:t>
                      </a: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02260"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存货周转率(次/年)</a:t>
                      </a: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3.8</a:t>
                      </a: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4</a:t>
                      </a: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4.2</a:t>
                      </a: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4</a:t>
                      </a: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3.3</a:t>
                      </a: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3</a:t>
                      </a: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3.3</a:t>
                      </a: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3.2</a:t>
                      </a: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3.1</a:t>
                      </a: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02260"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毛利率(%)</a:t>
                      </a: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61.7</a:t>
                      </a: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63</a:t>
                      </a: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61.8</a:t>
                      </a: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59.2</a:t>
                      </a: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60.1</a:t>
                      </a: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64.9</a:t>
                      </a: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62.8</a:t>
                      </a: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61.9</a:t>
                      </a: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1600" b="0">
                          <a:solidFill>
                            <a:srgbClr val="000000"/>
                          </a:solidFill>
                          <a:latin typeface="Times New Roman" panose="02020603050405020304" charset="-122"/>
                        </a:rPr>
                        <a:t>60</a:t>
                      </a: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-194375" y="828724"/>
            <a:ext cx="12562838" cy="182598"/>
          </a:xfrm>
          <a:prstGeom prst="rect">
            <a:avLst/>
          </a:prstGeom>
          <a:solidFill>
            <a:srgbClr val="622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0496" y="-42404"/>
            <a:ext cx="1707809" cy="871128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828" y="332041"/>
            <a:ext cx="1522774" cy="484261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03215" y="1125428"/>
            <a:ext cx="1146883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kern="100" spc="100" dirty="0">
                <a:solidFill>
                  <a:srgbClr val="62205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从财务报表看战略</a:t>
            </a:r>
          </a:p>
        </p:txBody>
      </p:sp>
      <p:cxnSp>
        <p:nvCxnSpPr>
          <p:cNvPr id="16" name="直接连接符 7"/>
          <p:cNvCxnSpPr/>
          <p:nvPr/>
        </p:nvCxnSpPr>
        <p:spPr>
          <a:xfrm flipV="1">
            <a:off x="330475" y="1574852"/>
            <a:ext cx="11590370" cy="9522"/>
          </a:xfrm>
          <a:prstGeom prst="line">
            <a:avLst/>
          </a:prstGeom>
          <a:ln w="38100">
            <a:solidFill>
              <a:srgbClr val="62205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" name="图表 4" descr="7b0a202020202263686172745265734964223a20223230343732313939220a7d0a"/>
          <p:cNvGraphicFramePr/>
          <p:nvPr/>
        </p:nvGraphicFramePr>
        <p:xfrm>
          <a:off x="605155" y="1894205"/>
          <a:ext cx="4910455" cy="334454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" name="图表 1" descr="7b0a202020202263686172745265734964223a20223230343732313939220a7d0a"/>
          <p:cNvGraphicFramePr/>
          <p:nvPr/>
        </p:nvGraphicFramePr>
        <p:xfrm>
          <a:off x="6229350" y="1894205"/>
          <a:ext cx="4995545" cy="33451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881380" y="5565140"/>
            <a:ext cx="808990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存货周转率：上海家化＞雅诗兰黛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毛利率：雅诗兰黛＞上海家化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8CB65280-96BE-40D0-81CD-FD769F1AFB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7522" y="995682"/>
            <a:ext cx="8908330" cy="48666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870739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70064974-25A3-41DE-8A92-7DDC306B51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1022" y="825164"/>
            <a:ext cx="10501460" cy="5207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96677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6AD7603A-7CF2-432B-A4C9-CED7371A96C2}"/>
              </a:ext>
            </a:extLst>
          </p:cNvPr>
          <p:cNvSpPr txBox="1"/>
          <p:nvPr/>
        </p:nvSpPr>
        <p:spPr>
          <a:xfrm>
            <a:off x="1396738" y="1715182"/>
            <a:ext cx="9398523" cy="4453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3200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、企业战略是未来业绩的主要影响因素，是价值投资策略的基础逻辑之一。</a:t>
            </a:r>
            <a:endParaRPr lang="en-US" altLang="zh-CN" sz="3200" dirty="0">
              <a:solidFill>
                <a:srgbClr val="00B0F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3200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、不同的战略下，企业创造财富的能力存在差异，历史数据能够清晰的展示这一逻辑。</a:t>
            </a:r>
            <a:endParaRPr lang="en-US" altLang="zh-CN" sz="3200" dirty="0">
              <a:solidFill>
                <a:srgbClr val="00B0F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3200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、黑格尔说历史总是惊人的重演。</a:t>
            </a:r>
            <a:endParaRPr lang="en-US" altLang="zh-CN" sz="3200" dirty="0">
              <a:solidFill>
                <a:srgbClr val="00B0F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339139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-194375" y="828724"/>
            <a:ext cx="12562838" cy="182598"/>
          </a:xfrm>
          <a:prstGeom prst="rect">
            <a:avLst/>
          </a:prstGeom>
          <a:solidFill>
            <a:srgbClr val="622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0496" y="-42404"/>
            <a:ext cx="1707809" cy="871128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828" y="332041"/>
            <a:ext cx="1522774" cy="484261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03215" y="1125428"/>
            <a:ext cx="1146883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kern="100" spc="100" dirty="0">
                <a:solidFill>
                  <a:srgbClr val="62205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从财务报表看战略</a:t>
            </a:r>
            <a:endParaRPr lang="zh-CN" altLang="en-US" sz="2400" b="1" dirty="0">
              <a:solidFill>
                <a:srgbClr val="62205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6" name="直接连接符 7"/>
          <p:cNvCxnSpPr/>
          <p:nvPr/>
        </p:nvCxnSpPr>
        <p:spPr>
          <a:xfrm flipV="1">
            <a:off x="330475" y="1574852"/>
            <a:ext cx="11590370" cy="9522"/>
          </a:xfrm>
          <a:prstGeom prst="line">
            <a:avLst/>
          </a:prstGeom>
          <a:ln w="38100">
            <a:solidFill>
              <a:srgbClr val="62205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图片 18" descr="1646622796(1)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43635" y="2345055"/>
            <a:ext cx="3647440" cy="306832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116955" y="4391025"/>
            <a:ext cx="33858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典型投资资产</a:t>
            </a:r>
            <a:r>
              <a:rPr lang="en-US" altLang="zh-CN"/>
              <a:t>——65.37</a:t>
            </a:r>
            <a:r>
              <a:rPr lang="zh-CN" altLang="en-US"/>
              <a:t>亿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116955" y="3018155"/>
            <a:ext cx="338582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/>
              <a:t>投资类资产</a:t>
            </a:r>
            <a:r>
              <a:rPr lang="en-US" altLang="zh-CN" dirty="0"/>
              <a:t>——0.84</a:t>
            </a:r>
            <a:r>
              <a:rPr lang="zh-CN" altLang="en-US" dirty="0"/>
              <a:t>亿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116955" y="3499485"/>
            <a:ext cx="367728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注意：其他应收款数额很大时，也有可能包括投资资产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2249805" y="5909310"/>
            <a:ext cx="84461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可以看到，在</a:t>
            </a:r>
            <a:r>
              <a:rPr lang="en-US" altLang="zh-CN"/>
              <a:t>2014</a:t>
            </a:r>
            <a:r>
              <a:rPr lang="zh-CN" altLang="en-US"/>
              <a:t>年，格力电器总资产1362亿中，投资资产占70亿左右，占比不大。因此</a:t>
            </a:r>
            <a:r>
              <a:rPr lang="en-US" altLang="zh-CN"/>
              <a:t>2014</a:t>
            </a:r>
            <a:r>
              <a:rPr lang="zh-CN" altLang="en-US"/>
              <a:t>年时，格力电器是</a:t>
            </a:r>
            <a:r>
              <a:rPr lang="zh-CN" altLang="en-US" b="1"/>
              <a:t>经营主导型企业</a:t>
            </a:r>
            <a:r>
              <a:rPr lang="zh-CN" altLang="en-US"/>
              <a:t>。</a:t>
            </a:r>
          </a:p>
        </p:txBody>
      </p:sp>
      <p:sp>
        <p:nvSpPr>
          <p:cNvPr id="10" name="右箭头 9"/>
          <p:cNvSpPr/>
          <p:nvPr/>
        </p:nvSpPr>
        <p:spPr>
          <a:xfrm>
            <a:off x="4891405" y="3090545"/>
            <a:ext cx="1087120" cy="224155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右箭头 10"/>
          <p:cNvSpPr/>
          <p:nvPr/>
        </p:nvSpPr>
        <p:spPr>
          <a:xfrm>
            <a:off x="4910455" y="3641090"/>
            <a:ext cx="1087120" cy="224155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右箭头 11"/>
          <p:cNvSpPr/>
          <p:nvPr/>
        </p:nvSpPr>
        <p:spPr>
          <a:xfrm>
            <a:off x="4891405" y="4469130"/>
            <a:ext cx="1087120" cy="224155"/>
          </a:xfrm>
          <a:prstGeom prst="rightArrow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下箭头 12"/>
          <p:cNvSpPr/>
          <p:nvPr/>
        </p:nvSpPr>
        <p:spPr>
          <a:xfrm>
            <a:off x="4219575" y="5466080"/>
            <a:ext cx="419735" cy="39116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1143635" y="1759585"/>
            <a:ext cx="442214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格力电器</a:t>
            </a:r>
            <a:endParaRPr lang="en-US" altLang="zh-CN" sz="2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-194375" y="828724"/>
            <a:ext cx="12562838" cy="182598"/>
          </a:xfrm>
          <a:prstGeom prst="rect">
            <a:avLst/>
          </a:prstGeom>
          <a:solidFill>
            <a:srgbClr val="622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0496" y="-42404"/>
            <a:ext cx="1707809" cy="871128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828" y="332041"/>
            <a:ext cx="1522774" cy="484261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03215" y="1125428"/>
            <a:ext cx="1146883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kern="100" spc="100" dirty="0">
                <a:solidFill>
                  <a:srgbClr val="62205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从财务报表看战略</a:t>
            </a:r>
            <a:endParaRPr lang="zh-CN" altLang="en-US" sz="2400" b="1" dirty="0">
              <a:solidFill>
                <a:srgbClr val="62205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6" name="直接连接符 7"/>
          <p:cNvCxnSpPr/>
          <p:nvPr/>
        </p:nvCxnSpPr>
        <p:spPr>
          <a:xfrm flipV="1">
            <a:off x="330475" y="1574852"/>
            <a:ext cx="11590370" cy="9522"/>
          </a:xfrm>
          <a:prstGeom prst="line">
            <a:avLst/>
          </a:prstGeom>
          <a:ln w="38100">
            <a:solidFill>
              <a:srgbClr val="62205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3380" y="1882140"/>
            <a:ext cx="6530975" cy="8509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6"/>
          <a:srcRect t="901"/>
          <a:stretch>
            <a:fillRect/>
          </a:stretch>
        </p:blipFill>
        <p:spPr>
          <a:xfrm>
            <a:off x="441325" y="2733040"/>
            <a:ext cx="6296025" cy="2492375"/>
          </a:xfrm>
          <a:prstGeom prst="rect">
            <a:avLst/>
          </a:prstGeom>
        </p:spPr>
      </p:pic>
      <p:pic>
        <p:nvPicPr>
          <p:cNvPr id="5" name="图片 4"/>
          <p:cNvPicPr/>
          <p:nvPr/>
        </p:nvPicPr>
        <p:blipFill rotWithShape="1">
          <a:blip r:embed="rId7"/>
          <a:srcRect l="29058" t="1829" r="28410" b="2668"/>
          <a:stretch>
            <a:fillRect/>
          </a:stretch>
        </p:blipFill>
        <p:spPr>
          <a:xfrm>
            <a:off x="6954520" y="1882140"/>
            <a:ext cx="3086100" cy="397827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9469120" y="4871085"/>
            <a:ext cx="187325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b="1"/>
              <a:t>1-</a:t>
            </a:r>
            <a:r>
              <a:rPr lang="zh-CN" altLang="en-US" sz="1200" b="1"/>
              <a:t>空调</a:t>
            </a:r>
          </a:p>
          <a:p>
            <a:r>
              <a:rPr lang="en-US" altLang="zh-CN" sz="1200" b="1"/>
              <a:t>2-</a:t>
            </a:r>
            <a:r>
              <a:rPr lang="zh-CN" altLang="en-US" sz="1200" b="1"/>
              <a:t>生活电器</a:t>
            </a:r>
          </a:p>
          <a:p>
            <a:r>
              <a:rPr lang="en-US" altLang="zh-CN" sz="1200" b="1"/>
              <a:t>3-</a:t>
            </a:r>
            <a:r>
              <a:rPr lang="zh-CN" altLang="en-US" sz="1200" b="1"/>
              <a:t>其他主营业务</a:t>
            </a:r>
          </a:p>
          <a:p>
            <a:r>
              <a:rPr lang="en-US" altLang="zh-CN" sz="1200" b="1"/>
              <a:t>4-</a:t>
            </a:r>
            <a:r>
              <a:rPr lang="zh-CN" altLang="en-US" sz="1200" b="1"/>
              <a:t>其他业务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60095" y="5492115"/>
            <a:ext cx="48863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格力电器专业化发展程度高。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13080" y="1626235"/>
            <a:ext cx="38982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格力</a:t>
            </a:r>
            <a:r>
              <a:rPr lang="en-US" altLang="zh-CN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2014</a:t>
            </a:r>
            <a:r>
              <a:rPr lang="zh-CN" altLang="en-US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年主营业务构成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-194375" y="828724"/>
            <a:ext cx="12562838" cy="182598"/>
          </a:xfrm>
          <a:prstGeom prst="rect">
            <a:avLst/>
          </a:prstGeom>
          <a:solidFill>
            <a:srgbClr val="622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0496" y="-42404"/>
            <a:ext cx="1707809" cy="871128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828" y="332041"/>
            <a:ext cx="1522774" cy="484261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03215" y="1125428"/>
            <a:ext cx="1146883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kern="100" spc="100" dirty="0">
                <a:solidFill>
                  <a:srgbClr val="62205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从财务报表看战略</a:t>
            </a:r>
            <a:endParaRPr lang="zh-CN" altLang="en-US" sz="2400" b="1" dirty="0">
              <a:solidFill>
                <a:srgbClr val="62205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6" name="直接连接符 7"/>
          <p:cNvCxnSpPr/>
          <p:nvPr/>
        </p:nvCxnSpPr>
        <p:spPr>
          <a:xfrm flipV="1">
            <a:off x="330475" y="1574852"/>
            <a:ext cx="11590370" cy="9522"/>
          </a:xfrm>
          <a:prstGeom prst="line">
            <a:avLst/>
          </a:prstGeom>
          <a:ln w="38100">
            <a:solidFill>
              <a:srgbClr val="62205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91530" y="457835"/>
            <a:ext cx="5330825" cy="614680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422910" y="1658620"/>
            <a:ext cx="442214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美的集团</a:t>
            </a:r>
          </a:p>
        </p:txBody>
      </p:sp>
      <p:cxnSp>
        <p:nvCxnSpPr>
          <p:cNvPr id="4" name="直接箭头连接符 3"/>
          <p:cNvCxnSpPr/>
          <p:nvPr/>
        </p:nvCxnSpPr>
        <p:spPr>
          <a:xfrm flipH="1">
            <a:off x="4057650" y="1898650"/>
            <a:ext cx="2092960" cy="433705"/>
          </a:xfrm>
          <a:prstGeom prst="straightConnector1">
            <a:avLst/>
          </a:prstGeom>
          <a:ln w="952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箭头连接符 4"/>
          <p:cNvCxnSpPr/>
          <p:nvPr/>
        </p:nvCxnSpPr>
        <p:spPr>
          <a:xfrm flipH="1" flipV="1">
            <a:off x="4027805" y="2740660"/>
            <a:ext cx="2122805" cy="1699895"/>
          </a:xfrm>
          <a:prstGeom prst="straightConnector1">
            <a:avLst/>
          </a:prstGeom>
          <a:ln w="952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422910" y="2372360"/>
            <a:ext cx="53663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应收票据、固定资产数额少，母公司不怎么经营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22910" y="3275965"/>
            <a:ext cx="5366385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其他应收款数额大（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24.18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亿），可能是向关联方提供的资金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长期股权投资数额大，</a:t>
            </a:r>
            <a:r>
              <a:rPr lang="en-US" altLang="zh-CN">
                <a:latin typeface="黑体" panose="02010609060101010101" charset="-122"/>
                <a:ea typeface="黑体" panose="02010609060101010101" charset="-122"/>
              </a:rPr>
              <a:t>165.48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亿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>
              <a:latin typeface="黑体" panose="02010609060101010101" charset="-122"/>
              <a:ea typeface="黑体" panose="02010609060101010101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>
                <a:latin typeface="黑体" panose="02010609060101010101" charset="-122"/>
                <a:ea typeface="黑体" panose="02010609060101010101" charset="-122"/>
              </a:rPr>
              <a:t>美的集团是投资型主导企业。</a:t>
            </a:r>
          </a:p>
        </p:txBody>
      </p:sp>
      <p:cxnSp>
        <p:nvCxnSpPr>
          <p:cNvPr id="9" name="直接箭头连接符 8"/>
          <p:cNvCxnSpPr/>
          <p:nvPr/>
        </p:nvCxnSpPr>
        <p:spPr>
          <a:xfrm flipH="1">
            <a:off x="3896360" y="2646680"/>
            <a:ext cx="2254250" cy="678815"/>
          </a:xfrm>
          <a:prstGeom prst="straightConnector1">
            <a:avLst/>
          </a:prstGeom>
          <a:ln w="952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箭头连接符 9"/>
          <p:cNvCxnSpPr/>
          <p:nvPr/>
        </p:nvCxnSpPr>
        <p:spPr>
          <a:xfrm flipH="1" flipV="1">
            <a:off x="4189095" y="3961130"/>
            <a:ext cx="1996440" cy="186055"/>
          </a:xfrm>
          <a:prstGeom prst="straightConnector1">
            <a:avLst/>
          </a:prstGeom>
          <a:ln w="9525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-194375" y="828724"/>
            <a:ext cx="12562838" cy="182598"/>
          </a:xfrm>
          <a:prstGeom prst="rect">
            <a:avLst/>
          </a:prstGeom>
          <a:solidFill>
            <a:srgbClr val="622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0496" y="-42404"/>
            <a:ext cx="1707809" cy="871128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828" y="332041"/>
            <a:ext cx="1522774" cy="484261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03215" y="1125428"/>
            <a:ext cx="1146883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kern="100" spc="100" dirty="0">
                <a:solidFill>
                  <a:srgbClr val="62205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从财务报表看战略</a:t>
            </a:r>
            <a:endParaRPr lang="zh-CN" altLang="en-US" sz="2400" b="1" dirty="0">
              <a:solidFill>
                <a:srgbClr val="62205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6" name="直接连接符 7"/>
          <p:cNvCxnSpPr/>
          <p:nvPr/>
        </p:nvCxnSpPr>
        <p:spPr>
          <a:xfrm flipV="1">
            <a:off x="330475" y="1574852"/>
            <a:ext cx="11590370" cy="9522"/>
          </a:xfrm>
          <a:prstGeom prst="line">
            <a:avLst/>
          </a:prstGeom>
          <a:ln w="38100">
            <a:solidFill>
              <a:srgbClr val="62205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30200" y="1882140"/>
            <a:ext cx="5648325" cy="390207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57200" y="1777365"/>
            <a:ext cx="38982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美的</a:t>
            </a:r>
            <a:r>
              <a:rPr lang="en-US" altLang="zh-CN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2014</a:t>
            </a:r>
            <a:r>
              <a:rPr lang="zh-CN" altLang="en-US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年主营业务构成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729730" y="3989070"/>
            <a:ext cx="48863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美的集团采取多元化发展战略。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-194375" y="828724"/>
            <a:ext cx="12562838" cy="182598"/>
          </a:xfrm>
          <a:prstGeom prst="rect">
            <a:avLst/>
          </a:prstGeom>
          <a:solidFill>
            <a:srgbClr val="622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0496" y="-42404"/>
            <a:ext cx="1707809" cy="871128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828" y="332041"/>
            <a:ext cx="1522774" cy="484261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03215" y="1125428"/>
            <a:ext cx="1146883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kern="100" spc="100" dirty="0">
                <a:solidFill>
                  <a:srgbClr val="62205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从财务报表看战略</a:t>
            </a:r>
            <a:endParaRPr lang="zh-CN" altLang="en-US" sz="2400" b="1" dirty="0">
              <a:solidFill>
                <a:srgbClr val="62205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6" name="直接连接符 7"/>
          <p:cNvCxnSpPr/>
          <p:nvPr/>
        </p:nvCxnSpPr>
        <p:spPr>
          <a:xfrm flipV="1">
            <a:off x="330475" y="1574852"/>
            <a:ext cx="11590370" cy="9522"/>
          </a:xfrm>
          <a:prstGeom prst="line">
            <a:avLst/>
          </a:prstGeom>
          <a:ln w="38100">
            <a:solidFill>
              <a:srgbClr val="62205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457200" y="1777365"/>
            <a:ext cx="38982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海尔集团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60895" y="105410"/>
            <a:ext cx="4611370" cy="6163310"/>
          </a:xfrm>
          <a:prstGeom prst="rect">
            <a:avLst/>
          </a:prstGeom>
        </p:spPr>
      </p:pic>
      <p:sp>
        <p:nvSpPr>
          <p:cNvPr id="6" name="左箭头 5"/>
          <p:cNvSpPr/>
          <p:nvPr/>
        </p:nvSpPr>
        <p:spPr>
          <a:xfrm>
            <a:off x="5467350" y="3356610"/>
            <a:ext cx="1604010" cy="497840"/>
          </a:xfrm>
          <a:prstGeom prst="left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548640" y="2760345"/>
            <a:ext cx="4787900" cy="2030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标绿的是经营资产，共</a:t>
            </a:r>
            <a:r>
              <a:rPr lang="en-US" altLang="zh-CN"/>
              <a:t>287</a:t>
            </a:r>
            <a:r>
              <a:rPr lang="zh-CN" altLang="en-US"/>
              <a:t>亿左右；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标黄的是投资资产，共</a:t>
            </a:r>
            <a:r>
              <a:rPr lang="en-US" altLang="zh-CN"/>
              <a:t>50</a:t>
            </a:r>
            <a:r>
              <a:rPr lang="zh-CN" altLang="en-US"/>
              <a:t>亿左右；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总资产</a:t>
            </a:r>
            <a:r>
              <a:rPr lang="en-US" altLang="zh-CN"/>
              <a:t>750</a:t>
            </a:r>
            <a:r>
              <a:rPr lang="zh-CN" altLang="en-US"/>
              <a:t>亿左右，海尔的经营资产占比更重，可以看出海尔主要是经营主导，但也进行了一些投资活动；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/>
              <a:t>偏向经营和投资并重型战略，也是一种多元化发展战略。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50125" y="6268720"/>
            <a:ext cx="4422140" cy="28384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-194375" y="828724"/>
            <a:ext cx="12562838" cy="182598"/>
          </a:xfrm>
          <a:prstGeom prst="rect">
            <a:avLst/>
          </a:prstGeom>
          <a:solidFill>
            <a:srgbClr val="622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0496" y="-42404"/>
            <a:ext cx="1707809" cy="871128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828" y="332041"/>
            <a:ext cx="1522774" cy="484261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03215" y="1125428"/>
            <a:ext cx="1146883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kern="100" spc="100" dirty="0">
                <a:solidFill>
                  <a:srgbClr val="62205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从财务报表看战略</a:t>
            </a:r>
            <a:endParaRPr lang="zh-CN" altLang="en-US" sz="2400" b="1" dirty="0">
              <a:solidFill>
                <a:srgbClr val="62205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6" name="直接连接符 7"/>
          <p:cNvCxnSpPr/>
          <p:nvPr/>
        </p:nvCxnSpPr>
        <p:spPr>
          <a:xfrm flipV="1">
            <a:off x="330475" y="1574852"/>
            <a:ext cx="11590370" cy="9522"/>
          </a:xfrm>
          <a:prstGeom prst="line">
            <a:avLst/>
          </a:prstGeom>
          <a:ln w="38100">
            <a:solidFill>
              <a:srgbClr val="62205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457200" y="1777365"/>
            <a:ext cx="389826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海尔</a:t>
            </a:r>
            <a:r>
              <a:rPr lang="en-US" altLang="zh-CN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2014</a:t>
            </a:r>
            <a:r>
              <a:rPr lang="zh-CN" altLang="en-US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年主营业务构成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729730" y="3989070"/>
            <a:ext cx="488632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海尔集团采取多元化发展战略。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4680" y="2417445"/>
            <a:ext cx="5253355" cy="203898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4680" y="4509135"/>
            <a:ext cx="5358130" cy="118237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35aa5408-a1c7-4767-a8fc-3f35799923c2}"/>
  <p:tag name="TABLE_ENDDRAG_ORIGIN_RECT" val="754*90"/>
  <p:tag name="TABLE_ENDDRAG_RECT" val="77*405*754*9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2be76b3d-5ccd-405a-a0e3-f5da1191e51d}"/>
  <p:tag name="TABLE_ENDDRAG_ORIGIN_RECT" val="754*97"/>
  <p:tag name="TABLE_ENDDRAG_RECT" val="77*251*754*97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952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Office">
    <a:majorFont>
      <a:latin typeface="Calibri Light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1767</Words>
  <Application>Microsoft Office PowerPoint</Application>
  <PresentationFormat>宽屏</PresentationFormat>
  <Paragraphs>210</Paragraphs>
  <Slides>26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7" baseType="lpstr">
      <vt:lpstr>PingFang SC</vt:lpstr>
      <vt:lpstr>等线</vt:lpstr>
      <vt:lpstr>等线 Light</vt:lpstr>
      <vt:lpstr>黑体</vt:lpstr>
      <vt:lpstr>华文楷体</vt:lpstr>
      <vt:lpstr>宋体</vt:lpstr>
      <vt:lpstr>微软雅黑</vt:lpstr>
      <vt:lpstr>Arial</vt:lpstr>
      <vt:lpstr>Calibri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wangguojun</cp:lastModifiedBy>
  <cp:revision>273</cp:revision>
  <dcterms:created xsi:type="dcterms:W3CDTF">2021-03-17T13:45:00Z</dcterms:created>
  <dcterms:modified xsi:type="dcterms:W3CDTF">2024-12-23T02:27:21Z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278FC1AC8A3D40F89B936510FB1C2328</vt:lpwstr>
  </property>
  <property fmtid="{D5CDD505-2E9C-101B-9397-08002B2CF9AE}" pid="3" name="KSOProductBuildVer">
    <vt:lpwstr>2052-11.1.0.11365</vt:lpwstr>
  </property>
</Properties>
</file>