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9"/>
  </p:notesMasterIdLst>
  <p:sldIdLst>
    <p:sldId id="503" r:id="rId2"/>
    <p:sldId id="934" r:id="rId3"/>
    <p:sldId id="956" r:id="rId4"/>
    <p:sldId id="957" r:id="rId5"/>
    <p:sldId id="959" r:id="rId6"/>
    <p:sldId id="960" r:id="rId7"/>
    <p:sldId id="958" r:id="rId8"/>
    <p:sldId id="961" r:id="rId9"/>
    <p:sldId id="962" r:id="rId10"/>
    <p:sldId id="965" r:id="rId11"/>
    <p:sldId id="963" r:id="rId12"/>
    <p:sldId id="813" r:id="rId13"/>
    <p:sldId id="841" r:id="rId14"/>
    <p:sldId id="842" r:id="rId15"/>
    <p:sldId id="843" r:id="rId16"/>
    <p:sldId id="966" r:id="rId17"/>
    <p:sldId id="964"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98">
          <p15:clr>
            <a:srgbClr val="A4A3A4"/>
          </p15:clr>
        </p15:guide>
        <p15:guide id="2" pos="3854">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2205D"/>
    <a:srgbClr val="E9EBF5"/>
    <a:srgbClr val="CC99FF"/>
    <a:srgbClr val="DCC7DB"/>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56" autoAdjust="0"/>
    <p:restoredTop sz="92237" autoAdjust="0"/>
  </p:normalViewPr>
  <p:slideViewPr>
    <p:cSldViewPr snapToGrid="0">
      <p:cViewPr varScale="1">
        <p:scale>
          <a:sx n="81" d="100"/>
          <a:sy n="81" d="100"/>
        </p:scale>
        <p:origin x="763" y="58"/>
      </p:cViewPr>
      <p:guideLst>
        <p:guide orient="horz" pos="2198"/>
        <p:guide pos="3854"/>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A31CE74-D480-47DE-B126-CBA7F835947C}" type="datetimeFigureOut">
              <a:rPr lang="zh-CN" altLang="en-US" smtClean="0"/>
              <a:t>2024/12/23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77AB9C-4740-420C-9E06-DC14883DCDB7}"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421507087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a:latin typeface="黑体" panose="02010609060101010101" charset="-122"/>
                <a:ea typeface="黑体" panose="02010609060101010101" charset="-122"/>
                <a:cs typeface="黑体" panose="02010609060101010101" charset="-122"/>
                <a:sym typeface="+mn-ea"/>
              </a:rPr>
              <a:t>上市公司舍得酒业的控股股东是四川沱牌舍得集团有限公司，持股29.95%；而舍得集团有两个股东，分别是天洋控股集团有限公司和射阳市人民政府，分别持股70%和30%，天洋控股集团就是舍得集团的控股股东，也是上市公司舍得酒业的控股股东。</a:t>
            </a:r>
            <a:endParaRPr lang="zh-CN" altLang="en-US">
              <a:latin typeface="黑体" panose="02010609060101010101" charset="-122"/>
              <a:ea typeface="黑体" panose="02010609060101010101" charset="-122"/>
              <a:cs typeface="黑体" panose="02010609060101010101" charset="-122"/>
            </a:endParaRPr>
          </a:p>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1.</a:t>
            </a:r>
            <a:r>
              <a:rPr lang="zh-CN" altLang="en-US" dirty="0"/>
              <a:t>2018年6月份的时候，天洋控股集团和舍得集团以及舍得酒业共同对天赢链(深圳)商业保理有限公司增资3.5亿元至4亿元，天洋控股集团本次增资1.</a:t>
            </a:r>
            <a:r>
              <a:rPr lang="en-US" altLang="zh-CN" dirty="0"/>
              <a:t>6</a:t>
            </a:r>
            <a:r>
              <a:rPr lang="zh-CN" altLang="en-US" dirty="0"/>
              <a:t>2亿，舍得集团增资1.48亿元，舍得酒业增资1亿元。</a:t>
            </a:r>
          </a:p>
          <a:p>
            <a:r>
              <a:rPr lang="en-US" altLang="zh-CN" dirty="0"/>
              <a:t>2.</a:t>
            </a:r>
            <a:r>
              <a:rPr lang="zh-CN" altLang="en-US" dirty="0"/>
              <a:t>增资完成后，天赢链(深圳)商业保理公司注册资本增加至4亿元，天洋控股集团占有1.52亿的注册资本，占股38%，是最大的股东，而舍得集团持股37%（1.48亿），舍得酒业持股25%（1亿元）。天洋控股集团是通过全资子公司北京天洋投资有限公司来完成这次操作的。</a:t>
            </a:r>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285750" indent="-285750">
              <a:buFont typeface="Arial" panose="020B0604020202020204" pitchFamily="34" charset="0"/>
              <a:buChar char="•"/>
            </a:pPr>
            <a:r>
              <a:rPr lang="zh-CN" altLang="en-US" dirty="0">
                <a:latin typeface="黑体" panose="02010609060101010101" charset="-122"/>
                <a:ea typeface="黑体" panose="02010609060101010101" charset="-122"/>
                <a:cs typeface="黑体" panose="02010609060101010101" charset="-122"/>
                <a:sym typeface="+mn-ea"/>
              </a:rPr>
              <a:t>在202</a:t>
            </a:r>
            <a:r>
              <a:rPr lang="en-US" altLang="zh-CN" dirty="0">
                <a:latin typeface="黑体" panose="02010609060101010101" charset="-122"/>
                <a:ea typeface="黑体" panose="02010609060101010101" charset="-122"/>
                <a:cs typeface="黑体" panose="02010609060101010101" charset="-122"/>
                <a:sym typeface="+mn-ea"/>
              </a:rPr>
              <a:t>0</a:t>
            </a:r>
            <a:r>
              <a:rPr lang="zh-CN" altLang="en-US" dirty="0">
                <a:latin typeface="黑体" panose="02010609060101010101" charset="-122"/>
                <a:ea typeface="黑体" panose="02010609060101010101" charset="-122"/>
                <a:cs typeface="黑体" panose="02010609060101010101" charset="-122"/>
                <a:sym typeface="+mn-ea"/>
              </a:rPr>
              <a:t>年发生了两笔借款，5月份是直接给天洋控股集团提供了1.48亿，6月份给天洋地产（迁安）有限公司提供了1.05亿元。合计4.05亿元。</a:t>
            </a:r>
          </a:p>
          <a:p>
            <a:pPr marL="285750" indent="-285750">
              <a:buFont typeface="Arial" panose="020B0604020202020204" pitchFamily="34" charset="0"/>
              <a:buChar char="•"/>
            </a:pPr>
            <a:r>
              <a:rPr lang="zh-CN" altLang="en-US" dirty="0">
                <a:latin typeface="黑体" panose="02010609060101010101" charset="-122"/>
                <a:ea typeface="黑体" panose="02010609060101010101" charset="-122"/>
                <a:cs typeface="黑体" panose="02010609060101010101" charset="-122"/>
                <a:sym typeface="+mn-ea"/>
              </a:rPr>
              <a:t>上市公司之所以这么做是以为可以通过这个商业保理公司支持产业生态链中上游供应商的经营与发展，有利于加强公司的应付账款的管理，减少流通环节中的资金占用，盘活公司可用资源。</a:t>
            </a:r>
            <a:endParaRPr lang="zh-CN" altLang="en-US" dirty="0">
              <a:latin typeface="黑体" panose="02010609060101010101" charset="-122"/>
              <a:ea typeface="黑体" panose="02010609060101010101" charset="-122"/>
              <a:cs typeface="黑体" panose="02010609060101010101" charset="-122"/>
            </a:endParaRPr>
          </a:p>
          <a:p>
            <a:pPr marL="285750" indent="-285750">
              <a:buFont typeface="Arial" panose="020B0604020202020204" pitchFamily="34" charset="0"/>
              <a:buChar char="•"/>
            </a:pPr>
            <a:r>
              <a:rPr lang="zh-CN" altLang="en-US" dirty="0">
                <a:latin typeface="黑体" panose="02010609060101010101" charset="-122"/>
                <a:ea typeface="黑体" panose="02010609060101010101" charset="-122"/>
                <a:cs typeface="黑体" panose="02010609060101010101" charset="-122"/>
                <a:sym typeface="+mn-ea"/>
              </a:rPr>
              <a:t>但是最终的结果却是，这些资金都让天洋控股集团及其子公司用了，上市公司舍得酒业及其子公司或者供应链企业是一点都没用到，下图是详细的明细，在202</a:t>
            </a:r>
            <a:r>
              <a:rPr lang="en-US" altLang="zh-CN" dirty="0">
                <a:latin typeface="黑体" panose="02010609060101010101" charset="-122"/>
                <a:ea typeface="黑体" panose="02010609060101010101" charset="-122"/>
                <a:cs typeface="黑体" panose="02010609060101010101" charset="-122"/>
                <a:sym typeface="+mn-ea"/>
              </a:rPr>
              <a:t>0</a:t>
            </a:r>
            <a:r>
              <a:rPr lang="zh-CN" altLang="en-US" dirty="0">
                <a:latin typeface="黑体" panose="02010609060101010101" charset="-122"/>
                <a:ea typeface="黑体" panose="02010609060101010101" charset="-122"/>
                <a:cs typeface="黑体" panose="02010609060101010101" charset="-122"/>
                <a:sym typeface="+mn-ea"/>
              </a:rPr>
              <a:t>年就发生了两笔，5月份是直接给天洋控股集团提供了1.48亿，6月份给天洋地产（迁安）有限公司提供了1.05亿元。合计4.05亿元。</a:t>
            </a:r>
          </a:p>
          <a:p>
            <a:pPr marL="285750" indent="-285750">
              <a:buFont typeface="Arial" panose="020B0604020202020204" pitchFamily="34" charset="0"/>
              <a:buChar char="•"/>
            </a:pPr>
            <a:r>
              <a:rPr lang="zh-CN" altLang="en-US" dirty="0">
                <a:latin typeface="黑体" panose="02010609060101010101" charset="-122"/>
                <a:ea typeface="黑体" panose="02010609060101010101" charset="-122"/>
                <a:cs typeface="黑体" panose="02010609060101010101" charset="-122"/>
                <a:sym typeface="+mn-ea"/>
              </a:rPr>
              <a:t>相当于是大股东天洋控股集团用1.52亿元“钓”出了上市公司舍得酒业的1亿元以及其大股东舍得集团的1.48亿元，合计2.48亿元。反正这些资金都是到了天洋控股集团及子公司自己的账户里，可谓是空手套保留，这真的是应了那句戏言“四大家族的全数奉还，百姓的三七分”。上市公司的资金就这样被“套”出去了。</a:t>
            </a:r>
            <a:endParaRPr lang="zh-CN" altLang="en-US" dirty="0">
              <a:latin typeface="黑体" panose="02010609060101010101" charset="-122"/>
              <a:ea typeface="黑体" panose="02010609060101010101" charset="-122"/>
              <a:cs typeface="黑体" panose="02010609060101010101" charset="-122"/>
            </a:endParaRPr>
          </a:p>
          <a:p>
            <a:pPr marL="285750" indent="-285750">
              <a:buFont typeface="Arial" panose="020B0604020202020204" pitchFamily="34" charset="0"/>
              <a:buChar char="•"/>
            </a:pPr>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9</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1C7A00-EA56-4E0E-BA65-B9A75A975070}"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2.xml"/><Relationship Id="rId5" Type="http://schemas.openxmlformats.org/officeDocument/2006/relationships/image" Target="../media/image6.png"/><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2.xml"/><Relationship Id="rId5" Type="http://schemas.openxmlformats.org/officeDocument/2006/relationships/image" Target="../media/image7.jpeg"/><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2.xml"/><Relationship Id="rId5" Type="http://schemas.openxmlformats.org/officeDocument/2006/relationships/image" Target="../media/image8.jpe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4.png"/><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3.png"/></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直角三角形 1"/>
          <p:cNvSpPr/>
          <p:nvPr/>
        </p:nvSpPr>
        <p:spPr>
          <a:xfrm flipV="1">
            <a:off x="0" y="-31500"/>
            <a:ext cx="9435830" cy="2219415"/>
          </a:xfrm>
          <a:prstGeom prst="rtTriangle">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6" name="文本框 25"/>
          <p:cNvSpPr txBox="1"/>
          <p:nvPr/>
        </p:nvSpPr>
        <p:spPr>
          <a:xfrm>
            <a:off x="2005330" y="1983105"/>
            <a:ext cx="8181975" cy="3477875"/>
          </a:xfrm>
          <a:prstGeom prst="rect">
            <a:avLst/>
          </a:prstGeom>
          <a:noFill/>
        </p:spPr>
        <p:txBody>
          <a:bodyPr wrap="square" rtlCol="0">
            <a:spAutoFit/>
          </a:bodyPr>
          <a:lstStyle/>
          <a:p>
            <a:pPr algn="ctr">
              <a:lnSpc>
                <a:spcPct val="200000"/>
              </a:lnSpc>
            </a:pPr>
            <a:r>
              <a:rPr lang="zh-CN" altLang="en-US" sz="40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rPr>
              <a:t>第七章</a:t>
            </a:r>
            <a:r>
              <a:rPr lang="en-US" altLang="zh-CN" sz="40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rPr>
              <a:t> </a:t>
            </a:r>
          </a:p>
          <a:p>
            <a:pPr algn="ctr">
              <a:lnSpc>
                <a:spcPct val="200000"/>
              </a:lnSpc>
            </a:pPr>
            <a:r>
              <a:rPr lang="en-US" altLang="zh-CN" sz="40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rPr>
              <a:t>从财务报表</a:t>
            </a:r>
            <a:r>
              <a:rPr lang="zh-CN" altLang="en-US" sz="40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rPr>
              <a:t>看风险</a:t>
            </a:r>
            <a:endParaRPr lang="en-US" altLang="zh-CN" sz="40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endParaRPr>
          </a:p>
          <a:p>
            <a:pPr algn="ctr"/>
            <a:r>
              <a:rPr lang="zh-CN" altLang="en-US" sz="20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rPr>
              <a:t>王国俊</a:t>
            </a:r>
            <a:endParaRPr lang="en-US" altLang="zh-CN" sz="20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endParaRPr>
          </a:p>
          <a:p>
            <a:pPr algn="ctr"/>
            <a:r>
              <a:rPr lang="zh-CN" altLang="en-US" sz="20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rPr>
              <a:t>教授、博士生导师</a:t>
            </a:r>
            <a:endParaRPr lang="en-US" altLang="zh-CN" sz="20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endParaRPr>
          </a:p>
          <a:p>
            <a:pPr algn="ctr"/>
            <a:r>
              <a:rPr lang="zh-CN" altLang="en-US" sz="20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rPr>
              <a:t>全国会计领军人才</a:t>
            </a:r>
          </a:p>
        </p:txBody>
      </p:sp>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0310" y="527075"/>
            <a:ext cx="2057400" cy="65427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从财务报表看风险</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710565" y="1699260"/>
            <a:ext cx="11061700" cy="1569660"/>
          </a:xfrm>
          <a:prstGeom prst="rect">
            <a:avLst/>
          </a:prstGeom>
          <a:noFill/>
        </p:spPr>
        <p:txBody>
          <a:bodyPr wrap="square" rtlCol="0" anchor="t">
            <a:spAutoFit/>
          </a:bodyPr>
          <a:lstStyle/>
          <a:p>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杉杉股份控制权之争</a:t>
            </a:r>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endParaRPr lang="en-US" altLang="zh-CN" sz="2400" b="1" dirty="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p:txBody>
      </p:sp>
      <p:pic>
        <p:nvPicPr>
          <p:cNvPr id="3" name="图片 2">
            <a:extLst>
              <a:ext uri="{FF2B5EF4-FFF2-40B4-BE49-F238E27FC236}">
                <a16:creationId xmlns:a16="http://schemas.microsoft.com/office/drawing/2014/main" id="{5540A3E9-98BE-4CEB-91CB-31AA050113AE}"/>
              </a:ext>
            </a:extLst>
          </p:cNvPr>
          <p:cNvPicPr>
            <a:picLocks noChangeAspect="1"/>
          </p:cNvPicPr>
          <p:nvPr/>
        </p:nvPicPr>
        <p:blipFill>
          <a:blip r:embed="rId5"/>
          <a:stretch>
            <a:fillRect/>
          </a:stretch>
        </p:blipFill>
        <p:spPr>
          <a:xfrm>
            <a:off x="823912" y="2752627"/>
            <a:ext cx="9809523" cy="3771997"/>
          </a:xfrm>
          <a:prstGeom prst="rect">
            <a:avLst/>
          </a:prstGeom>
        </p:spPr>
      </p:pic>
    </p:spTree>
    <p:extLst>
      <p:ext uri="{BB962C8B-B14F-4D97-AF65-F5344CB8AC3E}">
        <p14:creationId xmlns:p14="http://schemas.microsoft.com/office/powerpoint/2010/main" val="93339948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从财务报表看风险</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549275" y="1641475"/>
            <a:ext cx="11371580" cy="4555093"/>
          </a:xfrm>
          <a:prstGeom prst="rect">
            <a:avLst/>
          </a:prstGeom>
          <a:noFill/>
        </p:spPr>
        <p:txBody>
          <a:bodyPr wrap="square" rtlCol="0" anchor="t">
            <a:spAutoFit/>
          </a:bodyPr>
          <a:lstStyle/>
          <a:p>
            <a:r>
              <a:rPr lang="en-US" sz="2400" b="1" dirty="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rPr>
              <a:t>、竞争环境变化风险</a:t>
            </a:r>
          </a:p>
          <a:p>
            <a:endParaRPr lang="zh-CN" altLang="en-US" sz="2400" b="1" dirty="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buFont typeface="Arial" panose="020B0604020202020204" pitchFamily="34" charset="0"/>
              <a:buChar char="•"/>
            </a:pPr>
            <a:r>
              <a:rPr lang="zh-CN" altLang="en-US" sz="2200" b="1" dirty="0">
                <a:latin typeface="微软雅黑" panose="020B0503020204020204" pitchFamily="34" charset="-122"/>
                <a:ea typeface="微软雅黑" panose="020B0503020204020204" pitchFamily="34" charset="-122"/>
                <a:cs typeface="微软雅黑" panose="020B0503020204020204" pitchFamily="34" charset="-122"/>
              </a:rPr>
              <a:t>竞争地位的变化</a:t>
            </a:r>
          </a:p>
          <a:p>
            <a:pPr indent="0">
              <a:buFont typeface="Arial" panose="020B0604020202020204" pitchFamily="34" charset="0"/>
              <a:buNone/>
            </a:pPr>
            <a:r>
              <a:rPr lang="zh-CN" altLang="en-US" sz="2200" dirty="0">
                <a:latin typeface="微软雅黑" panose="020B0503020204020204" pitchFamily="34" charset="-122"/>
                <a:ea typeface="微软雅黑" panose="020B0503020204020204" pitchFamily="34" charset="-122"/>
                <a:cs typeface="微软雅黑" panose="020B0503020204020204" pitchFamily="34" charset="-122"/>
              </a:rPr>
              <a:t>处于市场里面不同地位的企业，话语权是不一样的。</a:t>
            </a:r>
            <a:endParaRPr lang="en-US" altLang="zh-CN" sz="2200" dirty="0">
              <a:latin typeface="微软雅黑" panose="020B0503020204020204" pitchFamily="34" charset="-122"/>
              <a:ea typeface="微软雅黑" panose="020B0503020204020204" pitchFamily="34" charset="-122"/>
              <a:cs typeface="微软雅黑" panose="020B0503020204020204" pitchFamily="34" charset="-122"/>
            </a:endParaRPr>
          </a:p>
          <a:p>
            <a:pPr indent="0">
              <a:buFont typeface="Arial" panose="020B0604020202020204" pitchFamily="34" charset="0"/>
              <a:buNone/>
            </a:pPr>
            <a:endParaRPr lang="zh-CN" altLang="en-US" sz="2200" b="1" dirty="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buFont typeface="Arial" panose="020B0604020202020204" pitchFamily="34" charset="0"/>
              <a:buChar char="•"/>
            </a:pPr>
            <a:r>
              <a:rPr lang="zh-CN" altLang="en-US" sz="2200" b="1" dirty="0">
                <a:latin typeface="微软雅黑" panose="020B0503020204020204" pitchFamily="34" charset="-122"/>
                <a:ea typeface="微软雅黑" panose="020B0503020204020204" pitchFamily="34" charset="-122"/>
                <a:cs typeface="微软雅黑" panose="020B0503020204020204" pitchFamily="34" charset="-122"/>
              </a:rPr>
              <a:t>经济政策的变化</a:t>
            </a:r>
          </a:p>
          <a:p>
            <a:pPr indent="0">
              <a:buFont typeface="Arial" panose="020B0604020202020204" pitchFamily="34" charset="0"/>
              <a:buNone/>
            </a:pPr>
            <a:r>
              <a:rPr lang="zh-CN" altLang="en-US" sz="2200" dirty="0">
                <a:latin typeface="微软雅黑" panose="020B0503020204020204" pitchFamily="34" charset="-122"/>
                <a:ea typeface="微软雅黑" panose="020B0503020204020204" pitchFamily="34" charset="-122"/>
                <a:cs typeface="微软雅黑" panose="020B0503020204020204" pitchFamily="34" charset="-122"/>
              </a:rPr>
              <a:t>营业外收入对利润贡献过大主要依靠政策持续性，如空调节能补贴政策等。</a:t>
            </a:r>
          </a:p>
          <a:p>
            <a:endParaRPr lang="zh-CN" altLang="en-US" sz="2200" b="1" dirty="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buFont typeface="Arial" panose="020B0604020202020204" pitchFamily="34" charset="0"/>
              <a:buChar char="•"/>
            </a:pPr>
            <a:r>
              <a:rPr lang="zh-CN" altLang="en-US" sz="2200" b="1" dirty="0">
                <a:latin typeface="微软雅黑" panose="020B0503020204020204" pitchFamily="34" charset="-122"/>
                <a:ea typeface="微软雅黑" panose="020B0503020204020204" pitchFamily="34" charset="-122"/>
                <a:cs typeface="微软雅黑" panose="020B0503020204020204" pitchFamily="34" charset="-122"/>
              </a:rPr>
              <a:t>替代品的出现</a:t>
            </a:r>
          </a:p>
          <a:p>
            <a:pPr indent="0">
              <a:buFont typeface="Arial" panose="020B0604020202020204" pitchFamily="34" charset="0"/>
              <a:buNone/>
            </a:pPr>
            <a:r>
              <a:rPr lang="zh-CN" altLang="en-US" sz="2200" dirty="0">
                <a:latin typeface="微软雅黑" panose="020B0503020204020204" pitchFamily="34" charset="-122"/>
                <a:ea typeface="微软雅黑" panose="020B0503020204020204" pitchFamily="34" charset="-122"/>
                <a:cs typeface="微软雅黑" panose="020B0503020204020204" pitchFamily="34" charset="-122"/>
              </a:rPr>
              <a:t>空调跟风扇的关系，太阳能空调，燃油车和电车</a:t>
            </a:r>
          </a:p>
          <a:p>
            <a:endParaRPr lang="zh-CN" altLang="en-US" sz="2200" b="1" dirty="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buFont typeface="Arial" panose="020B0604020202020204" pitchFamily="34" charset="0"/>
              <a:buChar char="•"/>
            </a:pPr>
            <a:r>
              <a:rPr lang="zh-CN" altLang="en-US" sz="2200" b="1" dirty="0">
                <a:latin typeface="微软雅黑" panose="020B0503020204020204" pitchFamily="34" charset="-122"/>
                <a:ea typeface="微软雅黑" panose="020B0503020204020204" pitchFamily="34" charset="-122"/>
                <a:cs typeface="微软雅黑" panose="020B0503020204020204" pitchFamily="34" charset="-122"/>
              </a:rPr>
              <a:t>行政领导人的变化</a:t>
            </a:r>
          </a:p>
          <a:p>
            <a:pPr indent="0">
              <a:buFont typeface="Arial" panose="020B0604020202020204" pitchFamily="34" charset="0"/>
              <a:buNone/>
            </a:pPr>
            <a:r>
              <a:rPr lang="zh-CN" altLang="en-US" sz="2200" dirty="0">
                <a:latin typeface="微软雅黑" panose="020B0503020204020204" pitchFamily="34" charset="-122"/>
                <a:ea typeface="微软雅黑" panose="020B0503020204020204" pitchFamily="34" charset="-122"/>
                <a:cs typeface="微软雅黑" panose="020B0503020204020204" pitchFamily="34" charset="-122"/>
              </a:rPr>
              <a:t>特定地区的领导人变化，领导人的特定偏好变化。</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从财务报表看风险</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903605" y="1906270"/>
            <a:ext cx="10140950" cy="2861310"/>
          </a:xfrm>
          <a:prstGeom prst="rect">
            <a:avLst/>
          </a:prstGeom>
          <a:noFill/>
          <a:ln w="9525">
            <a:noFill/>
          </a:ln>
        </p:spPr>
        <p:txBody>
          <a:bodyPr wrap="square">
            <a:spAutoFit/>
          </a:bodyPr>
          <a:lstStyle/>
          <a:p>
            <a:pPr indent="0">
              <a:lnSpc>
                <a:spcPct val="150000"/>
              </a:lnSpc>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公司治理（放水养鱼</a:t>
            </a:r>
            <a:r>
              <a:rPr lang="en-US" altLang="zh-CN" sz="2400" b="1" dirty="0">
                <a:latin typeface="微软雅黑" panose="020B0503020204020204" pitchFamily="34" charset="-122"/>
                <a:ea typeface="微软雅黑" panose="020B0503020204020204" pitchFamily="34" charset="-122"/>
                <a:cs typeface="微软雅黑" panose="020B0503020204020204" pitchFamily="34" charset="-122"/>
                <a:sym typeface="+mn-ea"/>
              </a:rPr>
              <a:t>V.S.</a:t>
            </a: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竭泽而渔）：</a:t>
            </a:r>
          </a:p>
          <a:p>
            <a:pPr indent="0">
              <a:lnSpc>
                <a:spcPct val="150000"/>
              </a:lnSpc>
              <a:buFont typeface="Arial" panose="020B0604020202020204" pitchFamily="34" charset="0"/>
              <a:buNone/>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例：一家非上市公司董事长控制60%股份，总经理控制40%股份，董事长管财务，总经理管经营，董事长以企业的名义，向银行借款1亿，到账后立即转走，到期无法偿付，提出用股份抵债，如果你是总经理如何决策？</a:t>
            </a:r>
          </a:p>
          <a:p>
            <a:pPr indent="0">
              <a:lnSpc>
                <a:spcPct val="150000"/>
              </a:lnSpc>
              <a:buFont typeface="Arial" panose="020B0604020202020204" pitchFamily="34" charset="0"/>
              <a:buNone/>
            </a:pPr>
            <a:endParaRPr lang="zh-CN" altLang="en-US" sz="2400" dirty="0">
              <a:highlight>
                <a:srgbClr val="FFFF00"/>
              </a:highlight>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从财务报表看风险</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540385" y="1695450"/>
            <a:ext cx="10140950" cy="645160"/>
          </a:xfrm>
          <a:prstGeom prst="rect">
            <a:avLst/>
          </a:prstGeom>
          <a:noFill/>
          <a:ln w="9525">
            <a:noFill/>
          </a:ln>
        </p:spPr>
        <p:txBody>
          <a:bodyPr wrap="square">
            <a:spAutoFit/>
          </a:bodyPr>
          <a:lstStyle/>
          <a:p>
            <a:pPr indent="0">
              <a:lnSpc>
                <a:spcPct val="150000"/>
              </a:lnSpc>
              <a:buFont typeface="Arial" panose="020B0604020202020204" pitchFamily="34" charset="0"/>
              <a:buNone/>
            </a:pPr>
            <a:r>
              <a:rPr lang="zh-CN" altLang="en-US" sz="2400" b="1" dirty="0">
                <a:latin typeface="微软雅黑" panose="020B0503020204020204" pitchFamily="34" charset="-122"/>
                <a:ea typeface="微软雅黑" panose="020B0503020204020204" pitchFamily="34" charset="-122"/>
                <a:cs typeface="微软雅黑" panose="020B0503020204020204" pitchFamily="34" charset="-122"/>
                <a:sym typeface="+mn-ea"/>
              </a:rPr>
              <a:t>案例：大股东如何占用上市公司资金？</a:t>
            </a:r>
            <a:r>
              <a:rPr lang="en-US" altLang="zh-CN" sz="24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sym typeface="+mn-ea"/>
              </a:rPr>
              <a:t>舍得酒业的大股东占用其资金</a:t>
            </a:r>
          </a:p>
        </p:txBody>
      </p:sp>
      <p:sp>
        <p:nvSpPr>
          <p:cNvPr id="2" name="文本框 1"/>
          <p:cNvSpPr txBox="1"/>
          <p:nvPr/>
        </p:nvSpPr>
        <p:spPr>
          <a:xfrm>
            <a:off x="584835" y="2382520"/>
            <a:ext cx="6044565" cy="922020"/>
          </a:xfrm>
          <a:prstGeom prst="rect">
            <a:avLst/>
          </a:prstGeom>
          <a:noFill/>
        </p:spPr>
        <p:txBody>
          <a:bodyPr wrap="square" rtlCol="0" anchor="t">
            <a:spAutoFit/>
          </a:bodyPr>
          <a:lstStyle/>
          <a:p>
            <a:r>
              <a:rPr lang="zh-CN" altLang="en-US" b="1">
                <a:latin typeface="黑体" panose="02010609060101010101" charset="-122"/>
                <a:ea typeface="黑体" panose="02010609060101010101" charset="-122"/>
                <a:cs typeface="黑体" panose="02010609060101010101" charset="-122"/>
              </a:rPr>
              <a:t>1、上市公司舍得酒业的股权结构是怎么样的？</a:t>
            </a:r>
          </a:p>
          <a:p>
            <a:endParaRPr lang="zh-CN" altLang="en-US" b="1">
              <a:latin typeface="黑体" panose="02010609060101010101" charset="-122"/>
              <a:ea typeface="黑体" panose="02010609060101010101" charset="-122"/>
              <a:cs typeface="黑体" panose="02010609060101010101" charset="-122"/>
            </a:endParaRPr>
          </a:p>
          <a:p>
            <a:pPr marL="285750" indent="-285750">
              <a:buFont typeface="Arial" panose="020B0604020202020204" pitchFamily="34" charset="0"/>
              <a:buChar char="•"/>
            </a:pPr>
            <a:endParaRPr lang="zh-CN" altLang="en-US">
              <a:latin typeface="黑体" panose="02010609060101010101" charset="-122"/>
              <a:ea typeface="黑体" panose="02010609060101010101" charset="-122"/>
              <a:cs typeface="黑体" panose="02010609060101010101" charset="-122"/>
            </a:endParaRPr>
          </a:p>
        </p:txBody>
      </p:sp>
      <p:pic>
        <p:nvPicPr>
          <p:cNvPr id="106" name="图片 105"/>
          <p:cNvPicPr/>
          <p:nvPr/>
        </p:nvPicPr>
        <p:blipFill>
          <a:blip r:embed="rId5"/>
          <a:stretch>
            <a:fillRect/>
          </a:stretch>
        </p:blipFill>
        <p:spPr>
          <a:xfrm>
            <a:off x="633730" y="2827655"/>
            <a:ext cx="5815965" cy="3576320"/>
          </a:xfrm>
          <a:prstGeom prst="rect">
            <a:avLst/>
          </a:prstGeom>
          <a:noFill/>
          <a:ln w="9525">
            <a:noFill/>
          </a:ln>
        </p:spPr>
      </p:pic>
      <p:sp>
        <p:nvSpPr>
          <p:cNvPr id="3" name="文本框 2"/>
          <p:cNvSpPr txBox="1"/>
          <p:nvPr/>
        </p:nvSpPr>
        <p:spPr>
          <a:xfrm>
            <a:off x="6722110" y="3987165"/>
            <a:ext cx="5111750" cy="922020"/>
          </a:xfrm>
          <a:prstGeom prst="rect">
            <a:avLst/>
          </a:prstGeom>
          <a:noFill/>
        </p:spPr>
        <p:txBody>
          <a:bodyPr wrap="square" rtlCol="0" anchor="t">
            <a:spAutoFit/>
          </a:bodyPr>
          <a:lstStyle/>
          <a:p>
            <a:pPr marL="285750" indent="-285750">
              <a:buFont typeface="Arial" panose="020B0604020202020204" pitchFamily="34" charset="0"/>
              <a:buChar char="•"/>
            </a:pPr>
            <a:r>
              <a:rPr lang="zh-CN" altLang="en-US" b="1">
                <a:latin typeface="黑体" panose="02010609060101010101" charset="-122"/>
                <a:ea typeface="黑体" panose="02010609060101010101" charset="-122"/>
              </a:rPr>
              <a:t>天洋控股集团有限公司作为舍得集团的大股东，在自己缺钱的情况下就会将手伸进上市公司的口袋，那么天洋控股是如何运作的？</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从财务报表看风险</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429260" y="1780540"/>
            <a:ext cx="5581650" cy="922020"/>
          </a:xfrm>
          <a:prstGeom prst="rect">
            <a:avLst/>
          </a:prstGeom>
          <a:noFill/>
        </p:spPr>
        <p:txBody>
          <a:bodyPr wrap="square" rtlCol="0" anchor="t">
            <a:spAutoFit/>
          </a:bodyPr>
          <a:lstStyle/>
          <a:p>
            <a:r>
              <a:rPr lang="zh-CN" altLang="en-US" b="1">
                <a:latin typeface="黑体" panose="02010609060101010101" charset="-122"/>
                <a:ea typeface="黑体" panose="02010609060101010101" charset="-122"/>
                <a:cs typeface="黑体" panose="02010609060101010101" charset="-122"/>
              </a:rPr>
              <a:t>2、和上市公司投资成立商业保理公司为己所用</a:t>
            </a:r>
          </a:p>
          <a:p>
            <a:endParaRPr lang="zh-CN" altLang="en-US" b="1">
              <a:latin typeface="黑体" panose="02010609060101010101" charset="-122"/>
              <a:ea typeface="黑体" panose="02010609060101010101" charset="-122"/>
              <a:cs typeface="黑体" panose="02010609060101010101" charset="-122"/>
            </a:endParaRPr>
          </a:p>
          <a:p>
            <a:pPr marL="285750" indent="-285750">
              <a:buFont typeface="Arial" panose="020B0604020202020204" pitchFamily="34" charset="0"/>
              <a:buChar char="•"/>
            </a:pPr>
            <a:endParaRPr lang="zh-CN" altLang="en-US">
              <a:latin typeface="黑体" panose="02010609060101010101" charset="-122"/>
              <a:ea typeface="黑体" panose="02010609060101010101" charset="-122"/>
              <a:cs typeface="黑体" panose="02010609060101010101" charset="-122"/>
            </a:endParaRPr>
          </a:p>
        </p:txBody>
      </p:sp>
      <p:pic>
        <p:nvPicPr>
          <p:cNvPr id="107" name="图片 106"/>
          <p:cNvPicPr/>
          <p:nvPr/>
        </p:nvPicPr>
        <p:blipFill>
          <a:blip r:embed="rId5"/>
          <a:stretch>
            <a:fillRect/>
          </a:stretch>
        </p:blipFill>
        <p:spPr>
          <a:xfrm>
            <a:off x="577850" y="2522855"/>
            <a:ext cx="5863590" cy="2820035"/>
          </a:xfrm>
          <a:prstGeom prst="rect">
            <a:avLst/>
          </a:prstGeom>
          <a:noFill/>
          <a:ln w="9525">
            <a:noFill/>
          </a:ln>
        </p:spPr>
      </p:pic>
      <p:sp>
        <p:nvSpPr>
          <p:cNvPr id="3" name="文本框 2"/>
          <p:cNvSpPr txBox="1"/>
          <p:nvPr/>
        </p:nvSpPr>
        <p:spPr>
          <a:xfrm>
            <a:off x="6967220" y="3035300"/>
            <a:ext cx="4756150" cy="1476375"/>
          </a:xfrm>
          <a:prstGeom prst="rect">
            <a:avLst/>
          </a:prstGeom>
          <a:noFill/>
        </p:spPr>
        <p:txBody>
          <a:bodyPr wrap="square" rtlCol="0" anchor="t">
            <a:spAutoFit/>
          </a:bodyPr>
          <a:lstStyle/>
          <a:p>
            <a:pPr marL="285750" indent="-285750">
              <a:buFont typeface="Arial" panose="020B0604020202020204" pitchFamily="34" charset="0"/>
              <a:buChar char="•"/>
            </a:pPr>
            <a:r>
              <a:rPr lang="zh-CN" altLang="en-US" dirty="0">
                <a:latin typeface="黑体" panose="02010609060101010101" charset="-122"/>
                <a:ea typeface="黑体" panose="02010609060101010101" charset="-122"/>
                <a:cs typeface="黑体" panose="02010609060101010101" charset="-122"/>
              </a:rPr>
              <a:t>2018年6月，舍得酒业与天洋投资、沱牌舍得集团共同对天赢链保理公司增资3.5亿元，后者主要为供应链上游供应商</a:t>
            </a:r>
            <a:r>
              <a:rPr lang="zh-CN" altLang="en-US" b="1" dirty="0">
                <a:solidFill>
                  <a:srgbClr val="FF0000"/>
                </a:solidFill>
                <a:latin typeface="黑体" panose="02010609060101010101" charset="-122"/>
                <a:ea typeface="黑体" panose="02010609060101010101" charset="-122"/>
                <a:cs typeface="黑体" panose="02010609060101010101" charset="-122"/>
              </a:rPr>
              <a:t>应收账款保理业务</a:t>
            </a:r>
            <a:r>
              <a:rPr lang="zh-CN" altLang="en-US" dirty="0">
                <a:latin typeface="黑体" panose="02010609060101010101" charset="-122"/>
                <a:ea typeface="黑体" panose="02010609060101010101" charset="-122"/>
                <a:cs typeface="黑体" panose="02010609060101010101" charset="-122"/>
              </a:rPr>
              <a:t>，同时加强舍得酒业的应付账款管理。</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从财务报表看风险</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5" name="文本框 4"/>
          <p:cNvSpPr txBox="1"/>
          <p:nvPr/>
        </p:nvSpPr>
        <p:spPr>
          <a:xfrm>
            <a:off x="7012940" y="2882900"/>
            <a:ext cx="5055870" cy="2306955"/>
          </a:xfrm>
          <a:prstGeom prst="rect">
            <a:avLst/>
          </a:prstGeom>
          <a:noFill/>
        </p:spPr>
        <p:txBody>
          <a:bodyPr wrap="square" rtlCol="0" anchor="t">
            <a:spAutoFit/>
          </a:bodyPr>
          <a:lstStyle/>
          <a:p>
            <a:pPr marL="285750" lvl="0" indent="-285750" algn="l">
              <a:buClrTx/>
              <a:buSzTx/>
              <a:buFont typeface="Arial" panose="020B0604020202020204" pitchFamily="34" charset="0"/>
              <a:buChar char="•"/>
            </a:pPr>
            <a:r>
              <a:rPr lang="zh-CN" altLang="en-US" dirty="0">
                <a:latin typeface="黑体" panose="02010609060101010101" charset="-122"/>
                <a:ea typeface="黑体" panose="02010609060101010101" charset="-122"/>
                <a:cs typeface="黑体" panose="02010609060101010101" charset="-122"/>
                <a:sym typeface="+mn-ea"/>
              </a:rPr>
              <a:t>然而在实际运营中，</a:t>
            </a:r>
            <a:r>
              <a:rPr lang="zh-CN" altLang="en-US" b="1" dirty="0">
                <a:latin typeface="黑体" panose="02010609060101010101" charset="-122"/>
                <a:ea typeface="黑体" panose="02010609060101010101" charset="-122"/>
                <a:cs typeface="黑体" panose="02010609060101010101" charset="-122"/>
                <a:sym typeface="+mn-ea"/>
              </a:rPr>
              <a:t>资金需求方均来自天洋控股及其关联公司</a:t>
            </a:r>
            <a:r>
              <a:rPr lang="zh-CN" altLang="en-US" dirty="0">
                <a:latin typeface="黑体" panose="02010609060101010101" charset="-122"/>
                <a:ea typeface="黑体" panose="02010609060101010101" charset="-122"/>
                <a:cs typeface="黑体" panose="02010609060101010101" charset="-122"/>
                <a:sym typeface="+mn-ea"/>
              </a:rPr>
              <a:t>，截至2020年11月19日，天赢链保理应收天洋控股及其关联方的保理款余额约为 4.05 亿元(天赢链保理全部资金)。</a:t>
            </a:r>
          </a:p>
          <a:p>
            <a:pPr marL="285750" lvl="0" indent="-285750" algn="l">
              <a:buClrTx/>
              <a:buSzTx/>
              <a:buFont typeface="Arial" panose="020B0604020202020204" pitchFamily="34" charset="0"/>
              <a:buChar char="•"/>
            </a:pPr>
            <a:endParaRPr lang="zh-CN" altLang="en-US" dirty="0">
              <a:latin typeface="黑体" panose="02010609060101010101" charset="-122"/>
              <a:ea typeface="黑体" panose="02010609060101010101" charset="-122"/>
              <a:cs typeface="黑体" panose="02010609060101010101" charset="-122"/>
              <a:sym typeface="+mn-ea"/>
            </a:endParaRPr>
          </a:p>
          <a:p>
            <a:pPr marL="285750" lvl="0" indent="-285750" algn="l">
              <a:buClrTx/>
              <a:buSzTx/>
              <a:buFont typeface="Arial" panose="020B0604020202020204" pitchFamily="34" charset="0"/>
              <a:buChar char="•"/>
            </a:pPr>
            <a:r>
              <a:rPr lang="zh-CN" altLang="en-US" dirty="0">
                <a:solidFill>
                  <a:srgbClr val="00B0F0"/>
                </a:solidFill>
                <a:latin typeface="黑体" panose="02010609060101010101" charset="-122"/>
                <a:ea typeface="黑体" panose="02010609060101010101" charset="-122"/>
                <a:cs typeface="黑体" panose="02010609060101010101" charset="-122"/>
                <a:sym typeface="+mn-ea"/>
              </a:rPr>
              <a:t>相当于是大股东天洋控股集团用1.52亿元“钓”出了上市公司舍得酒业的1亿元以及其大股东舍得集团的1.48亿元，合计2.48亿元。</a:t>
            </a:r>
          </a:p>
        </p:txBody>
      </p:sp>
      <p:pic>
        <p:nvPicPr>
          <p:cNvPr id="6" name="图片 5"/>
          <p:cNvPicPr>
            <a:picLocks noChangeAspect="1"/>
          </p:cNvPicPr>
          <p:nvPr/>
        </p:nvPicPr>
        <p:blipFill>
          <a:blip r:embed="rId5"/>
          <a:stretch>
            <a:fillRect/>
          </a:stretch>
        </p:blipFill>
        <p:spPr>
          <a:xfrm>
            <a:off x="373380" y="2147570"/>
            <a:ext cx="6621145" cy="3445510"/>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a:extLst>
              <a:ext uri="{FF2B5EF4-FFF2-40B4-BE49-F238E27FC236}">
                <a16:creationId xmlns:a16="http://schemas.microsoft.com/office/drawing/2014/main" id="{C4B88015-EE2C-4FE9-B125-86B49E284EF8}"/>
              </a:ext>
            </a:extLst>
          </p:cNvPr>
          <p:cNvPicPr>
            <a:picLocks noChangeAspect="1"/>
          </p:cNvPicPr>
          <p:nvPr/>
        </p:nvPicPr>
        <p:blipFill>
          <a:blip r:embed="rId2"/>
          <a:stretch>
            <a:fillRect/>
          </a:stretch>
        </p:blipFill>
        <p:spPr>
          <a:xfrm>
            <a:off x="622168" y="837385"/>
            <a:ext cx="10605155" cy="5183230"/>
          </a:xfrm>
          <a:prstGeom prst="rect">
            <a:avLst/>
          </a:prstGeom>
        </p:spPr>
      </p:pic>
    </p:spTree>
    <p:extLst>
      <p:ext uri="{BB962C8B-B14F-4D97-AF65-F5344CB8AC3E}">
        <p14:creationId xmlns:p14="http://schemas.microsoft.com/office/powerpoint/2010/main" val="124574312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从财务报表看风险</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487045" y="1923415"/>
            <a:ext cx="11371580" cy="3599815"/>
          </a:xfrm>
          <a:prstGeom prst="rect">
            <a:avLst/>
          </a:prstGeom>
          <a:noFill/>
        </p:spPr>
        <p:txBody>
          <a:bodyPr wrap="square" rtlCol="0" anchor="t">
            <a:spAutoFit/>
          </a:bodyPr>
          <a:lstStyle/>
          <a:p>
            <a:pPr algn="ctr"/>
            <a:r>
              <a:rPr lang="zh-CN" altLang="en-US" sz="3600" b="1">
                <a:latin typeface="微软雅黑" panose="020B0503020204020204" pitchFamily="34" charset="-122"/>
                <a:ea typeface="微软雅黑" panose="020B0503020204020204" pitchFamily="34" charset="-122"/>
                <a:cs typeface="微软雅黑" panose="020B0503020204020204" pitchFamily="34" charset="-122"/>
              </a:rPr>
              <a:t>总结</a:t>
            </a:r>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1、能够计算出来的风险，是经营风险、财务风险是通过比率能算出来。这个比率的计算有时候是要结合对企业的基本分析。</a:t>
            </a:r>
          </a:p>
          <a:p>
            <a:endParaRPr lang="zh-CN" altLang="en-US" sz="2400">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2、有些风险是计算不出来的，如公司的治理，股权结构、核心人物变更的风险，竞争环境变化的风险、惯性依赖的风险。</a:t>
            </a:r>
          </a:p>
          <a:p>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r>
              <a:rPr lang="zh-CN" altLang="en-US" sz="2400">
                <a:latin typeface="微软雅黑" panose="020B0503020204020204" pitchFamily="34" charset="-122"/>
                <a:ea typeface="微软雅黑" panose="020B0503020204020204" pitchFamily="34" charset="-122"/>
                <a:cs typeface="微软雅黑" panose="020B0503020204020204" pitchFamily="34" charset="-122"/>
              </a:rPr>
              <a:t>3、</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企业的真正风险是那些不能直接计算出来的风险因素。</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从财务报表看风险</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825500" y="1699260"/>
            <a:ext cx="10140950" cy="4459041"/>
          </a:xfrm>
          <a:prstGeom prst="rect">
            <a:avLst/>
          </a:prstGeom>
          <a:noFill/>
          <a:ln w="9525">
            <a:noFill/>
          </a:ln>
        </p:spPr>
        <p:txBody>
          <a:bodyPr wrap="square">
            <a:spAutoFit/>
          </a:bodyPr>
          <a:lstStyle/>
          <a:p>
            <a:pPr indent="0">
              <a:lnSpc>
                <a:spcPct val="150000"/>
              </a:lnSpc>
              <a:buFont typeface="Arial" panose="020B0604020202020204" pitchFamily="34" charset="0"/>
              <a:buNone/>
            </a:pPr>
            <a:r>
              <a:rPr lang="zh-CN" sz="2400" b="1" dirty="0">
                <a:latin typeface="微软雅黑" panose="020B0503020204020204" pitchFamily="34" charset="-122"/>
                <a:ea typeface="微软雅黑" panose="020B0503020204020204" pitchFamily="34" charset="-122"/>
                <a:cs typeface="微软雅黑" panose="020B0503020204020204" pitchFamily="34" charset="-122"/>
              </a:rPr>
              <a:t>一、报表中能看到的风险：</a:t>
            </a:r>
          </a:p>
          <a:p>
            <a:pPr marL="342900" indent="-342900">
              <a:lnSpc>
                <a:spcPct val="150000"/>
              </a:lnSpc>
              <a:buFont typeface="Arial" panose="020B0604020202020204" pitchFamily="34" charset="0"/>
              <a:buChar char="•"/>
            </a:pPr>
            <a:r>
              <a:rPr lang="zh-CN" sz="2400" dirty="0">
                <a:latin typeface="微软雅黑" panose="020B0503020204020204" pitchFamily="34" charset="-122"/>
                <a:ea typeface="微软雅黑" panose="020B0503020204020204" pitchFamily="34" charset="-122"/>
                <a:cs typeface="微软雅黑" panose="020B0503020204020204" pitchFamily="34" charset="-122"/>
              </a:rPr>
              <a:t>经营风险</a:t>
            </a:r>
          </a:p>
          <a:p>
            <a:pPr marL="342900" indent="-342900">
              <a:lnSpc>
                <a:spcPct val="150000"/>
              </a:lnSpc>
              <a:buFont typeface="Arial" panose="020B0604020202020204" pitchFamily="34" charset="0"/>
              <a:buChar char="•"/>
            </a:pPr>
            <a:r>
              <a:rPr lang="zh-CN" sz="2400" dirty="0">
                <a:latin typeface="微软雅黑" panose="020B0503020204020204" pitchFamily="34" charset="-122"/>
                <a:ea typeface="微软雅黑" panose="020B0503020204020204" pitchFamily="34" charset="-122"/>
                <a:cs typeface="微软雅黑" panose="020B0503020204020204" pitchFamily="34" charset="-122"/>
              </a:rPr>
              <a:t>财务风险</a:t>
            </a:r>
          </a:p>
          <a:p>
            <a:pPr marL="342900" indent="-342900">
              <a:lnSpc>
                <a:spcPct val="150000"/>
              </a:lnSpc>
              <a:buFont typeface="Arial" panose="020B0604020202020204" pitchFamily="34" charset="0"/>
              <a:buChar char="•"/>
            </a:pPr>
            <a:r>
              <a:rPr lang="zh-CN" sz="2400" dirty="0">
                <a:latin typeface="微软雅黑" panose="020B0503020204020204" pitchFamily="34" charset="-122"/>
                <a:ea typeface="微软雅黑" panose="020B0503020204020204" pitchFamily="34" charset="-122"/>
                <a:cs typeface="微软雅黑" panose="020B0503020204020204" pitchFamily="34" charset="-122"/>
              </a:rPr>
              <a:t>集权与分权管理失控</a:t>
            </a:r>
          </a:p>
          <a:p>
            <a:pPr indent="0">
              <a:lnSpc>
                <a:spcPct val="150000"/>
              </a:lnSpc>
              <a:buFont typeface="Arial" panose="020B0604020202020204" pitchFamily="34" charset="0"/>
              <a:buNone/>
            </a:pPr>
            <a:r>
              <a:rPr lang="zh-CN" sz="2400" b="1" dirty="0">
                <a:latin typeface="微软雅黑" panose="020B0503020204020204" pitchFamily="34" charset="-122"/>
                <a:ea typeface="微软雅黑" panose="020B0503020204020204" pitchFamily="34" charset="-122"/>
                <a:cs typeface="微软雅黑" panose="020B0503020204020204" pitchFamily="34" charset="-122"/>
              </a:rPr>
              <a:t>二、非量化的隐性的风险：</a:t>
            </a:r>
          </a:p>
          <a:p>
            <a:pPr marL="342900" indent="-342900">
              <a:lnSpc>
                <a:spcPct val="150000"/>
              </a:lnSpc>
              <a:buFont typeface="Arial" panose="020B0604020202020204" pitchFamily="34" charset="0"/>
              <a:buChar char="•"/>
            </a:pPr>
            <a:r>
              <a:rPr lang="zh-CN" sz="2400" dirty="0">
                <a:latin typeface="微软雅黑" panose="020B0503020204020204" pitchFamily="34" charset="-122"/>
                <a:ea typeface="微软雅黑" panose="020B0503020204020204" pitchFamily="34" charset="-122"/>
                <a:cs typeface="微软雅黑" panose="020B0503020204020204" pitchFamily="34" charset="-122"/>
              </a:rPr>
              <a:t>股权结构、公司治理与核心人物变更风险</a:t>
            </a:r>
          </a:p>
          <a:p>
            <a:pPr marL="342900" indent="-342900">
              <a:lnSpc>
                <a:spcPct val="150000"/>
              </a:lnSpc>
              <a:buFont typeface="Arial" panose="020B0604020202020204" pitchFamily="34" charset="0"/>
              <a:buChar char="•"/>
            </a:pPr>
            <a:r>
              <a:rPr lang="zh-CN" sz="2400" dirty="0">
                <a:latin typeface="微软雅黑" panose="020B0503020204020204" pitchFamily="34" charset="-122"/>
                <a:ea typeface="微软雅黑" panose="020B0503020204020204" pitchFamily="34" charset="-122"/>
                <a:cs typeface="微软雅黑" panose="020B0503020204020204" pitchFamily="34" charset="-122"/>
              </a:rPr>
              <a:t>竞争环境变化风险</a:t>
            </a:r>
            <a:endParaRPr lang="en-US" altLang="zh-CN" sz="2400" dirty="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lnSpc>
                <a:spcPct val="150000"/>
              </a:lnSpc>
              <a:buFont typeface="Arial" panose="020B0604020202020204" pitchFamily="34" charset="0"/>
              <a:buChar char="•"/>
            </a:pPr>
            <a:r>
              <a:rPr lang="zh-CN" altLang="en-US" sz="2400" dirty="0">
                <a:latin typeface="微软雅黑" panose="020B0503020204020204" pitchFamily="34" charset="-122"/>
                <a:ea typeface="微软雅黑" panose="020B0503020204020204" pitchFamily="34" charset="-122"/>
                <a:cs typeface="微软雅黑" panose="020B0503020204020204" pitchFamily="34" charset="-122"/>
              </a:rPr>
              <a:t>公司治理风险</a:t>
            </a:r>
            <a:endParaRPr lang="zh-CN" sz="2400"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从财务报表看风险</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710565" y="1819910"/>
            <a:ext cx="10815320" cy="4523105"/>
          </a:xfrm>
          <a:prstGeom prst="rect">
            <a:avLst/>
          </a:prstGeom>
          <a:noFill/>
          <a:ln w="9525">
            <a:noFill/>
          </a:ln>
        </p:spPr>
        <p:txBody>
          <a:bodyPr wrap="square">
            <a:spAutoFit/>
          </a:bodyPr>
          <a:lstStyle/>
          <a:p>
            <a:pPr indent="0">
              <a:lnSpc>
                <a:spcPct val="150000"/>
              </a:lnSpc>
              <a:buFont typeface="Arial" panose="020B0604020202020204" pitchFamily="34" charset="0"/>
              <a:buNone/>
            </a:pPr>
            <a:r>
              <a:rPr lang="zh-CN" sz="2400" b="1">
                <a:latin typeface="微软雅黑" panose="020B0503020204020204" pitchFamily="34" charset="-122"/>
                <a:ea typeface="微软雅黑" panose="020B0503020204020204" pitchFamily="34" charset="-122"/>
                <a:cs typeface="微软雅黑" panose="020B0503020204020204" pitchFamily="34" charset="-122"/>
                <a:sym typeface="+mn-ea"/>
              </a:rPr>
              <a:t>一、报表中能看到的风险</a:t>
            </a:r>
            <a:endParaRPr lang="en-US" altLang="zh-CN" sz="2400" b="1">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50000"/>
              </a:lnSpc>
              <a:buFont typeface="Arial" panose="020B0604020202020204" pitchFamily="34" charset="0"/>
              <a:buNone/>
            </a:pPr>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a:t>
            </a:r>
            <a:r>
              <a:rPr lang="zh-CN" sz="2400" b="1">
                <a:latin typeface="微软雅黑" panose="020B0503020204020204" pitchFamily="34" charset="-122"/>
                <a:ea typeface="微软雅黑" panose="020B0503020204020204" pitchFamily="34" charset="-122"/>
                <a:cs typeface="微软雅黑" panose="020B0503020204020204" pitchFamily="34" charset="-122"/>
              </a:rPr>
              <a:t>经营风险</a:t>
            </a: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t>
            </a:r>
            <a:r>
              <a:rPr lang="zh-CN" sz="2400">
                <a:latin typeface="微软雅黑" panose="020B0503020204020204" pitchFamily="34" charset="-122"/>
                <a:ea typeface="微软雅黑" panose="020B0503020204020204" pitchFamily="34" charset="-122"/>
                <a:cs typeface="微软雅黑" panose="020B0503020204020204" pitchFamily="34" charset="-122"/>
              </a:rPr>
              <a:t>与企业的经营资产持续产生盈利能力的不确定性有关的因素。</a:t>
            </a:r>
          </a:p>
          <a:p>
            <a:pPr indent="0">
              <a:lnSpc>
                <a:spcPct val="150000"/>
              </a:lnSpc>
              <a:buFont typeface="Arial" panose="020B0604020202020204" pitchFamily="34" charset="0"/>
              <a:buNone/>
            </a:pPr>
            <a:r>
              <a:rPr lang="zh-CN" sz="2400" b="1">
                <a:latin typeface="微软雅黑" panose="020B0503020204020204" pitchFamily="34" charset="-122"/>
                <a:ea typeface="微软雅黑" panose="020B0503020204020204" pitchFamily="34" charset="-122"/>
                <a:cs typeface="微软雅黑" panose="020B0503020204020204" pitchFamily="34" charset="-122"/>
              </a:rPr>
              <a:t>相关比率：</a:t>
            </a:r>
            <a:endParaRPr lang="zh-CN" sz="2400">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50000"/>
              </a:lnSpc>
              <a:buFont typeface="Arial" panose="020B0604020202020204" pitchFamily="34" charset="0"/>
              <a:buNone/>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a.</a:t>
            </a:r>
            <a:r>
              <a:rPr lang="zh-CN" sz="2400">
                <a:latin typeface="微软雅黑" panose="020B0503020204020204" pitchFamily="34" charset="-122"/>
                <a:ea typeface="微软雅黑" panose="020B0503020204020204" pitchFamily="34" charset="-122"/>
                <a:cs typeface="微软雅黑" panose="020B0503020204020204" pitchFamily="34" charset="-122"/>
              </a:rPr>
              <a:t>流动比率：流动资产与流动负债的关系（强调短期经营和周转的关系）</a:t>
            </a:r>
          </a:p>
          <a:p>
            <a:pPr indent="0">
              <a:lnSpc>
                <a:spcPct val="150000"/>
              </a:lnSpc>
              <a:buFont typeface="Arial" panose="020B0604020202020204" pitchFamily="34" charset="0"/>
              <a:buNone/>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b.</a:t>
            </a:r>
            <a:r>
              <a:rPr lang="zh-CN" sz="2400">
                <a:latin typeface="微软雅黑" panose="020B0503020204020204" pitchFamily="34" charset="-122"/>
                <a:ea typeface="微软雅黑" panose="020B0503020204020204" pitchFamily="34" charset="-122"/>
                <a:cs typeface="微软雅黑" panose="020B0503020204020204" pitchFamily="34" charset="-122"/>
              </a:rPr>
              <a:t>毛利率：高是竞争力，低是风险；</a:t>
            </a:r>
          </a:p>
          <a:p>
            <a:pPr indent="0">
              <a:lnSpc>
                <a:spcPct val="150000"/>
              </a:lnSpc>
              <a:buFont typeface="Arial" panose="020B0604020202020204" pitchFamily="34" charset="0"/>
              <a:buNone/>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c.</a:t>
            </a:r>
            <a:r>
              <a:rPr lang="zh-CN" sz="2400">
                <a:latin typeface="微软雅黑" panose="020B0503020204020204" pitchFamily="34" charset="-122"/>
                <a:ea typeface="微软雅黑" panose="020B0503020204020204" pitchFamily="34" charset="-122"/>
                <a:cs typeface="微软雅黑" panose="020B0503020204020204" pitchFamily="34" charset="-122"/>
              </a:rPr>
              <a:t>经营资产报酬率：低是风险</a:t>
            </a:r>
          </a:p>
          <a:p>
            <a:pPr indent="0">
              <a:lnSpc>
                <a:spcPct val="150000"/>
              </a:lnSpc>
              <a:buFont typeface="Arial" panose="020B0604020202020204" pitchFamily="34" charset="0"/>
              <a:buNone/>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d.</a:t>
            </a:r>
            <a:r>
              <a:rPr lang="zh-CN" sz="2400">
                <a:latin typeface="微软雅黑" panose="020B0503020204020204" pitchFamily="34" charset="-122"/>
                <a:ea typeface="微软雅黑" panose="020B0503020204020204" pitchFamily="34" charset="-122"/>
                <a:cs typeface="微软雅黑" panose="020B0503020204020204" pitchFamily="34" charset="-122"/>
              </a:rPr>
              <a:t>核心利润率</a:t>
            </a:r>
          </a:p>
          <a:p>
            <a:pPr indent="0">
              <a:lnSpc>
                <a:spcPct val="150000"/>
              </a:lnSpc>
              <a:buFont typeface="Arial" panose="020B0604020202020204" pitchFamily="34" charset="0"/>
              <a:buNone/>
            </a:pPr>
            <a:r>
              <a:rPr lang="en-US" altLang="zh-CN" sz="2400">
                <a:latin typeface="微软雅黑" panose="020B0503020204020204" pitchFamily="34" charset="-122"/>
                <a:ea typeface="微软雅黑" panose="020B0503020204020204" pitchFamily="34" charset="-122"/>
                <a:cs typeface="微软雅黑" panose="020B0503020204020204" pitchFamily="34" charset="-122"/>
              </a:rPr>
              <a:t>e.</a:t>
            </a:r>
            <a:r>
              <a:rPr lang="zh-CN" sz="2400">
                <a:latin typeface="微软雅黑" panose="020B0503020204020204" pitchFamily="34" charset="-122"/>
                <a:ea typeface="微软雅黑" panose="020B0503020204020204" pitchFamily="34" charset="-122"/>
                <a:cs typeface="微软雅黑" panose="020B0503020204020204" pitchFamily="34" charset="-122"/>
              </a:rPr>
              <a:t>存货周转率（货能不能卖得动）</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从财务报表看风险</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617220" y="1894205"/>
            <a:ext cx="11202670" cy="4198393"/>
          </a:xfrm>
          <a:prstGeom prst="rect">
            <a:avLst/>
          </a:prstGeom>
          <a:noFill/>
          <a:ln w="9525">
            <a:noFill/>
          </a:ln>
        </p:spPr>
        <p:txBody>
          <a:bodyPr wrap="square">
            <a:spAutoFit/>
          </a:bodyPr>
          <a:lstStyle/>
          <a:p>
            <a:pPr indent="0">
              <a:lnSpc>
                <a:spcPct val="150000"/>
              </a:lnSpc>
              <a:buFont typeface="Arial" panose="020B0604020202020204" pitchFamily="34" charset="0"/>
              <a:buNone/>
            </a:pPr>
            <a:r>
              <a:rPr lang="en-US" b="1"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b="1" dirty="0">
                <a:latin typeface="微软雅黑" panose="020B0503020204020204" pitchFamily="34" charset="-122"/>
                <a:ea typeface="微软雅黑" panose="020B0503020204020204" pitchFamily="34" charset="-122"/>
                <a:cs typeface="微软雅黑" panose="020B0503020204020204" pitchFamily="34" charset="-122"/>
              </a:rPr>
              <a:t>、</a:t>
            </a:r>
            <a:r>
              <a:rPr lang="zh-CN" b="1" dirty="0">
                <a:latin typeface="微软雅黑" panose="020B0503020204020204" pitchFamily="34" charset="-122"/>
                <a:ea typeface="微软雅黑" panose="020B0503020204020204" pitchFamily="34" charset="-122"/>
                <a:cs typeface="微软雅黑" panose="020B0503020204020204" pitchFamily="34" charset="-122"/>
              </a:rPr>
              <a:t>财务风险</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a:t>
            </a:r>
            <a:r>
              <a:rPr lang="zh-CN" dirty="0">
                <a:latin typeface="微软雅黑" panose="020B0503020204020204" pitchFamily="34" charset="-122"/>
                <a:ea typeface="微软雅黑" panose="020B0503020204020204" pitchFamily="34" charset="-122"/>
                <a:cs typeface="微软雅黑" panose="020B0503020204020204" pitchFamily="34" charset="-122"/>
              </a:rPr>
              <a:t>与企业获得金融性资金来源的不确定性有关的因素，更多的聚焦贷款的使用是否能带来相应的盈利能力。</a:t>
            </a:r>
          </a:p>
          <a:p>
            <a:pPr indent="0">
              <a:lnSpc>
                <a:spcPct val="150000"/>
              </a:lnSpc>
              <a:buFont typeface="Arial" panose="020B0604020202020204" pitchFamily="34" charset="0"/>
              <a:buNone/>
            </a:pPr>
            <a:r>
              <a:rPr lang="zh-CN" b="1" dirty="0">
                <a:latin typeface="微软雅黑" panose="020B0503020204020204" pitchFamily="34" charset="-122"/>
                <a:ea typeface="微软雅黑" panose="020B0503020204020204" pitchFamily="34" charset="-122"/>
                <a:cs typeface="微软雅黑" panose="020B0503020204020204" pitchFamily="34" charset="-122"/>
              </a:rPr>
              <a:t>相关比率：</a:t>
            </a:r>
            <a:endParaRPr lang="zh-CN" dirty="0">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50000"/>
              </a:lnSpc>
              <a:buFont typeface="Arial" panose="020B0604020202020204" pitchFamily="34" charset="0"/>
              <a:buNone/>
            </a:pPr>
            <a:r>
              <a:rPr lang="en-US" altLang="zh-CN" dirty="0">
                <a:latin typeface="微软雅黑" panose="020B0503020204020204" pitchFamily="34" charset="-122"/>
                <a:ea typeface="微软雅黑" panose="020B0503020204020204" pitchFamily="34" charset="-122"/>
                <a:cs typeface="微软雅黑" panose="020B0503020204020204" pitchFamily="34" charset="-122"/>
              </a:rPr>
              <a:t>a.</a:t>
            </a:r>
            <a:r>
              <a:rPr lang="zh-CN" dirty="0">
                <a:latin typeface="微软雅黑" panose="020B0503020204020204" pitchFamily="34" charset="-122"/>
                <a:ea typeface="微软雅黑" panose="020B0503020204020204" pitchFamily="34" charset="-122"/>
                <a:cs typeface="微软雅黑" panose="020B0503020204020204" pitchFamily="34" charset="-122"/>
              </a:rPr>
              <a:t>金融性负债率=金融性负债/总资产，超过50%表示企业风险很大</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a:t>
            </a:r>
          </a:p>
          <a:p>
            <a:pPr indent="0">
              <a:lnSpc>
                <a:spcPct val="150000"/>
              </a:lnSpc>
              <a:buFont typeface="Arial" panose="020B0604020202020204" pitchFamily="34" charset="0"/>
              <a:buNone/>
            </a:pPr>
            <a:r>
              <a:rPr lang="en-US" altLang="zh-CN" dirty="0">
                <a:latin typeface="微软雅黑" panose="020B0503020204020204" pitchFamily="34" charset="-122"/>
                <a:ea typeface="微软雅黑" panose="020B0503020204020204" pitchFamily="34" charset="-122"/>
                <a:cs typeface="微软雅黑" panose="020B0503020204020204" pitchFamily="34" charset="-122"/>
              </a:rPr>
              <a:t>b.</a:t>
            </a:r>
            <a:r>
              <a:rPr lang="zh-CN" dirty="0">
                <a:latin typeface="微软雅黑" panose="020B0503020204020204" pitchFamily="34" charset="-122"/>
                <a:ea typeface="微软雅黑" panose="020B0503020204020204" pitchFamily="34" charset="-122"/>
                <a:cs typeface="微软雅黑" panose="020B0503020204020204" pitchFamily="34" charset="-122"/>
              </a:rPr>
              <a:t>资产负债率——超过70%，企业的财务风险算比较大。为什么是70%？一些上市公司在审核为子公司贷款的担保问题，按照规定，如果被担保企业的资产负债率超过70%，董事会的决议就不够，必须要提交临时股东大会。</a:t>
            </a:r>
            <a:endParaRPr lang="en-US" altLang="zh-CN" dirty="0">
              <a:latin typeface="微软雅黑" panose="020B0503020204020204" pitchFamily="34" charset="-122"/>
              <a:ea typeface="微软雅黑" panose="020B0503020204020204" pitchFamily="34" charset="-122"/>
              <a:cs typeface="微软雅黑" panose="020B0503020204020204" pitchFamily="34" charset="-122"/>
            </a:endParaRPr>
          </a:p>
          <a:p>
            <a:pPr indent="0">
              <a:lnSpc>
                <a:spcPct val="150000"/>
              </a:lnSpc>
              <a:buFont typeface="Arial" panose="020B0604020202020204" pitchFamily="34" charset="0"/>
              <a:buNone/>
            </a:pPr>
            <a:r>
              <a:rPr lang="en-US" altLang="zh-CN" dirty="0">
                <a:latin typeface="微软雅黑" panose="020B0503020204020204" pitchFamily="34" charset="-122"/>
                <a:ea typeface="微软雅黑" panose="020B0503020204020204" pitchFamily="34" charset="-122"/>
                <a:cs typeface="微软雅黑" panose="020B0503020204020204" pitchFamily="34" charset="-122"/>
              </a:rPr>
              <a:t>c.</a:t>
            </a:r>
            <a:r>
              <a:rPr lang="zh-CN" dirty="0">
                <a:latin typeface="微软雅黑" panose="020B0503020204020204" pitchFamily="34" charset="-122"/>
                <a:ea typeface="微软雅黑" panose="020B0503020204020204" pitchFamily="34" charset="-122"/>
                <a:cs typeface="微软雅黑" panose="020B0503020204020204" pitchFamily="34" charset="-122"/>
              </a:rPr>
              <a:t>利息保障倍数</a:t>
            </a:r>
            <a:r>
              <a:rPr lang="en-US" altLang="zh-CN" dirty="0">
                <a:latin typeface="微软雅黑" panose="020B0503020204020204" pitchFamily="34" charset="-122"/>
                <a:ea typeface="微软雅黑" panose="020B0503020204020204" pitchFamily="34" charset="-122"/>
                <a:cs typeface="微软雅黑" panose="020B0503020204020204" pitchFamily="34" charset="-122"/>
              </a:rPr>
              <a:t>=</a:t>
            </a:r>
            <a:r>
              <a:rPr lang="zh-CN" dirty="0">
                <a:latin typeface="微软雅黑" panose="020B0503020204020204" pitchFamily="34" charset="-122"/>
                <a:ea typeface="微软雅黑" panose="020B0503020204020204" pitchFamily="34" charset="-122"/>
                <a:cs typeface="微软雅黑" panose="020B0503020204020204" pitchFamily="34" charset="-122"/>
              </a:rPr>
              <a:t>息税前利润/利息支出——衡量企业贷款融资效用的比率，越高，债务融资效用越好，留给股东的利润越高；</a:t>
            </a:r>
          </a:p>
          <a:p>
            <a:pPr indent="0">
              <a:lnSpc>
                <a:spcPct val="150000"/>
              </a:lnSpc>
              <a:buFont typeface="Arial" panose="020B0604020202020204" pitchFamily="34" charset="0"/>
              <a:buNone/>
            </a:pPr>
            <a:r>
              <a:rPr lang="en-US" altLang="zh-CN" dirty="0">
                <a:latin typeface="微软雅黑" panose="020B0503020204020204" pitchFamily="34" charset="-122"/>
                <a:ea typeface="微软雅黑" panose="020B0503020204020204" pitchFamily="34" charset="-122"/>
                <a:cs typeface="微软雅黑" panose="020B0503020204020204" pitchFamily="34" charset="-122"/>
              </a:rPr>
              <a:t>d.</a:t>
            </a:r>
            <a:r>
              <a:rPr lang="zh-CN" dirty="0">
                <a:latin typeface="微软雅黑" panose="020B0503020204020204" pitchFamily="34" charset="-122"/>
                <a:ea typeface="微软雅黑" panose="020B0503020204020204" pitchFamily="34" charset="-122"/>
                <a:cs typeface="微软雅黑" panose="020B0503020204020204" pitchFamily="34" charset="-122"/>
              </a:rPr>
              <a:t>核心利润率——经营风险与财务风险是密切相关的，利润的情况和贷款的能力要联系在一起考察。</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从财务报表看风险</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617220" y="1894205"/>
            <a:ext cx="11202670" cy="553085"/>
          </a:xfrm>
          <a:prstGeom prst="rect">
            <a:avLst/>
          </a:prstGeom>
          <a:noFill/>
          <a:ln w="9525">
            <a:noFill/>
          </a:ln>
        </p:spPr>
        <p:txBody>
          <a:bodyPr wrap="square">
            <a:spAutoFit/>
          </a:bodyPr>
          <a:lstStyle/>
          <a:p>
            <a:pPr indent="0">
              <a:lnSpc>
                <a:spcPct val="150000"/>
              </a:lnSpc>
              <a:buFont typeface="Arial" panose="020B0604020202020204" pitchFamily="34" charset="0"/>
              <a:buNone/>
            </a:pPr>
            <a:r>
              <a:rPr lang="en-US" altLang="zh-CN" sz="2000" b="1">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2000" b="1">
                <a:latin typeface="微软雅黑" panose="020B0503020204020204" pitchFamily="34" charset="-122"/>
                <a:ea typeface="微软雅黑" panose="020B0503020204020204" pitchFamily="34" charset="-122"/>
                <a:cs typeface="微软雅黑" panose="020B0503020204020204" pitchFamily="34" charset="-122"/>
                <a:sym typeface="+mn-ea"/>
              </a:rPr>
              <a:t>贷款集权与分权管理失控</a:t>
            </a:r>
          </a:p>
        </p:txBody>
      </p:sp>
      <p:pic>
        <p:nvPicPr>
          <p:cNvPr id="47" name="图片 3"/>
          <p:cNvPicPr>
            <a:picLocks noChangeAspect="1"/>
          </p:cNvPicPr>
          <p:nvPr/>
        </p:nvPicPr>
        <p:blipFill>
          <a:blip r:embed="rId5"/>
          <a:srcRect b="37288"/>
          <a:stretch>
            <a:fillRect/>
          </a:stretch>
        </p:blipFill>
        <p:spPr>
          <a:xfrm>
            <a:off x="6438265" y="2860675"/>
            <a:ext cx="4994275" cy="2343150"/>
          </a:xfrm>
          <a:prstGeom prst="rect">
            <a:avLst/>
          </a:prstGeom>
          <a:noFill/>
          <a:ln>
            <a:noFill/>
          </a:ln>
        </p:spPr>
      </p:pic>
      <p:cxnSp>
        <p:nvCxnSpPr>
          <p:cNvPr id="2" name="直接箭头连接符 1"/>
          <p:cNvCxnSpPr/>
          <p:nvPr/>
        </p:nvCxnSpPr>
        <p:spPr>
          <a:xfrm flipH="1" flipV="1">
            <a:off x="5708015" y="3943350"/>
            <a:ext cx="1087755" cy="810895"/>
          </a:xfrm>
          <a:prstGeom prst="straightConnector1">
            <a:avLst/>
          </a:prstGeom>
          <a:ln w="9525">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3" name="文本框 2"/>
          <p:cNvSpPr txBox="1"/>
          <p:nvPr/>
        </p:nvSpPr>
        <p:spPr>
          <a:xfrm>
            <a:off x="471170" y="3235960"/>
            <a:ext cx="5236845" cy="1322070"/>
          </a:xfrm>
          <a:prstGeom prst="rect">
            <a:avLst/>
          </a:prstGeom>
          <a:noFill/>
          <a:ln w="9525">
            <a:noFill/>
          </a:ln>
        </p:spPr>
        <p:txBody>
          <a:bodyPr wrap="square">
            <a:spAutoFit/>
          </a:bodyPr>
          <a:lstStyle/>
          <a:p>
            <a:pPr marL="171450" indent="-171450">
              <a:buFont typeface="Arial" panose="020B0604020202020204" pitchFamily="34" charset="0"/>
              <a:buChar char="•"/>
            </a:pPr>
            <a:r>
              <a:rPr lang="zh-CN" sz="2000" b="0">
                <a:latin typeface="微软雅黑" panose="020B0503020204020204" pitchFamily="34" charset="-122"/>
                <a:ea typeface="微软雅黑" panose="020B0503020204020204" pitchFamily="34" charset="-122"/>
              </a:rPr>
              <a:t>短期借款、长期借款都在子公司，母公司一点也没有，说明贷款资金管理都在子公司。</a:t>
            </a:r>
          </a:p>
          <a:p>
            <a:pPr marL="171450" indent="-171450">
              <a:buFont typeface="Arial" panose="020B0604020202020204" pitchFamily="34" charset="0"/>
              <a:buChar char="•"/>
            </a:pPr>
            <a:endParaRPr lang="zh-CN" altLang="en-US" sz="2000" b="0">
              <a:latin typeface="微软雅黑" panose="020B0503020204020204" pitchFamily="34" charset="-122"/>
              <a:ea typeface="微软雅黑" panose="020B0503020204020204" pitchFamily="34" charset="-122"/>
            </a:endParaRPr>
          </a:p>
          <a:p>
            <a:pPr marL="171450" indent="-171450">
              <a:buFont typeface="Arial" panose="020B0604020202020204" pitchFamily="34" charset="0"/>
              <a:buChar char="•"/>
            </a:pPr>
            <a:r>
              <a:rPr lang="zh-CN" altLang="en-US" sz="2000" b="1">
                <a:latin typeface="微软雅黑" panose="020B0503020204020204" pitchFamily="34" charset="-122"/>
                <a:ea typeface="微软雅黑" panose="020B0503020204020204" pitchFamily="34" charset="-122"/>
              </a:rPr>
              <a:t>结论：中国联通采用分权化资金管理的方式。</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从财务报表看风险</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617220" y="1894205"/>
            <a:ext cx="11202670" cy="553085"/>
          </a:xfrm>
          <a:prstGeom prst="rect">
            <a:avLst/>
          </a:prstGeom>
          <a:noFill/>
          <a:ln w="9525">
            <a:noFill/>
          </a:ln>
        </p:spPr>
        <p:txBody>
          <a:bodyPr wrap="square">
            <a:spAutoFit/>
          </a:bodyPr>
          <a:lstStyle/>
          <a:p>
            <a:pPr indent="0">
              <a:lnSpc>
                <a:spcPct val="150000"/>
              </a:lnSpc>
              <a:buFont typeface="Arial" panose="020B0604020202020204" pitchFamily="34" charset="0"/>
              <a:buNone/>
            </a:pPr>
            <a:r>
              <a:rPr lang="en-US" altLang="zh-CN" sz="2000" b="1">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2000" b="1">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sz="2000" b="1">
                <a:latin typeface="微软雅黑" panose="020B0503020204020204" pitchFamily="34" charset="-122"/>
                <a:ea typeface="微软雅黑" panose="020B0503020204020204" pitchFamily="34" charset="-122"/>
                <a:cs typeface="微软雅黑" panose="020B0503020204020204" pitchFamily="34" charset="-122"/>
                <a:sym typeface="+mn-ea"/>
              </a:rPr>
              <a:t>贷款集权与分权管理失控</a:t>
            </a:r>
          </a:p>
        </p:txBody>
      </p:sp>
      <p:sp>
        <p:nvSpPr>
          <p:cNvPr id="3" name="文本框 2"/>
          <p:cNvSpPr txBox="1"/>
          <p:nvPr/>
        </p:nvSpPr>
        <p:spPr>
          <a:xfrm>
            <a:off x="570865" y="2564130"/>
            <a:ext cx="6084570" cy="3969385"/>
          </a:xfrm>
          <a:prstGeom prst="rect">
            <a:avLst/>
          </a:prstGeom>
          <a:noFill/>
          <a:ln w="9525">
            <a:noFill/>
          </a:ln>
        </p:spPr>
        <p:txBody>
          <a:bodyPr wrap="square">
            <a:spAutoFit/>
          </a:bodyPr>
          <a:lstStyle/>
          <a:p>
            <a:pPr marL="171450" indent="-171450">
              <a:buFont typeface="Arial" panose="020B0604020202020204" pitchFamily="34" charset="0"/>
              <a:buChar char="•"/>
            </a:pPr>
            <a:r>
              <a:rPr lang="zh-CN" b="1">
                <a:latin typeface="微软雅黑" panose="020B0503020204020204" pitchFamily="34" charset="-122"/>
                <a:ea typeface="微软雅黑" panose="020B0503020204020204" pitchFamily="34" charset="-122"/>
              </a:rPr>
              <a:t>其他应收款：</a:t>
            </a:r>
            <a:r>
              <a:rPr lang="zh-CN" b="0">
                <a:latin typeface="微软雅黑" panose="020B0503020204020204" pitchFamily="34" charset="-122"/>
                <a:ea typeface="微软雅黑" panose="020B0503020204020204" pitchFamily="34" charset="-122"/>
              </a:rPr>
              <a:t>母公司32亿，合并4.7亿，相差27亿，是母公司向子公司提供资金的通道；</a:t>
            </a:r>
          </a:p>
          <a:p>
            <a:pPr marL="171450" indent="-171450">
              <a:buFont typeface="Arial" panose="020B0604020202020204" pitchFamily="34" charset="0"/>
              <a:buChar char="•"/>
            </a:pPr>
            <a:r>
              <a:rPr lang="zh-CN" b="1">
                <a:latin typeface="微软雅黑" panose="020B0503020204020204" pitchFamily="34" charset="-122"/>
                <a:ea typeface="微软雅黑" panose="020B0503020204020204" pitchFamily="34" charset="-122"/>
              </a:rPr>
              <a:t>短期借款：</a:t>
            </a:r>
            <a:r>
              <a:rPr lang="zh-CN" b="0">
                <a:latin typeface="微软雅黑" panose="020B0503020204020204" pitchFamily="34" charset="-122"/>
                <a:ea typeface="微软雅黑" panose="020B0503020204020204" pitchFamily="34" charset="-122"/>
              </a:rPr>
              <a:t>母公司20亿，合并53亿，子公司借了33亿，特变电工母公司贷款，把钱借给了子公司。</a:t>
            </a:r>
          </a:p>
          <a:p>
            <a:pPr marL="171450" indent="-171450">
              <a:buFont typeface="Arial" panose="020B0604020202020204" pitchFamily="34" charset="0"/>
              <a:buChar char="•"/>
            </a:pPr>
            <a:r>
              <a:rPr lang="zh-CN" b="1">
                <a:latin typeface="微软雅黑" panose="020B0503020204020204" pitchFamily="34" charset="-122"/>
                <a:ea typeface="微软雅黑" panose="020B0503020204020204" pitchFamily="34" charset="-122"/>
              </a:rPr>
              <a:t>存在集权化管理，</a:t>
            </a:r>
            <a:r>
              <a:rPr lang="zh-CN" b="0">
                <a:latin typeface="微软雅黑" panose="020B0503020204020204" pitchFamily="34" charset="-122"/>
                <a:ea typeface="微软雅黑" panose="020B0503020204020204" pitchFamily="34" charset="-122"/>
              </a:rPr>
              <a:t>好处是融资成本降低，融资平台发挥更好的作用。</a:t>
            </a:r>
          </a:p>
          <a:p>
            <a:pPr indent="0">
              <a:buFont typeface="Arial" panose="020B0604020202020204" pitchFamily="34" charset="0"/>
              <a:buNone/>
            </a:pPr>
            <a:endParaRPr lang="zh-CN" b="0">
              <a:latin typeface="微软雅黑" panose="020B0503020204020204" pitchFamily="34" charset="-122"/>
              <a:ea typeface="微软雅黑" panose="020B0503020204020204" pitchFamily="34" charset="-122"/>
            </a:endParaRPr>
          </a:p>
          <a:p>
            <a:pPr marL="171450" indent="-171450">
              <a:buFont typeface="Arial" panose="020B0604020202020204" pitchFamily="34" charset="0"/>
              <a:buChar char="•"/>
            </a:pPr>
            <a:r>
              <a:rPr lang="zh-CN" b="0">
                <a:latin typeface="微软雅黑" panose="020B0503020204020204" pitchFamily="34" charset="-122"/>
                <a:ea typeface="微软雅黑" panose="020B0503020204020204" pitchFamily="34" charset="-122"/>
              </a:rPr>
              <a:t>一年内到期的非流动负债：母公司5亿，合并17亿。</a:t>
            </a:r>
          </a:p>
          <a:p>
            <a:pPr marL="171450" indent="-171450">
              <a:buFont typeface="Arial" panose="020B0604020202020204" pitchFamily="34" charset="0"/>
              <a:buChar char="•"/>
            </a:pPr>
            <a:r>
              <a:rPr lang="zh-CN" b="0">
                <a:latin typeface="微软雅黑" panose="020B0503020204020204" pitchFamily="34" charset="-122"/>
                <a:ea typeface="微软雅黑" panose="020B0503020204020204" pitchFamily="34" charset="-122"/>
              </a:rPr>
              <a:t>长期借款：母公司7.5亿，合并62.76亿。</a:t>
            </a:r>
          </a:p>
          <a:p>
            <a:pPr marL="171450" indent="-171450">
              <a:buFont typeface="Arial" panose="020B0604020202020204" pitchFamily="34" charset="0"/>
              <a:buChar char="•"/>
            </a:pPr>
            <a:r>
              <a:rPr lang="zh-CN" altLang="en-US" b="1">
                <a:latin typeface="微软雅黑" panose="020B0503020204020204" pitchFamily="34" charset="-122"/>
                <a:ea typeface="微软雅黑" panose="020B0503020204020204" pitchFamily="34" charset="-122"/>
              </a:rPr>
              <a:t>这样可以看出分权大于集权的管理方式，这种管理方式，极有可能出现贷款管理失控的风险。</a:t>
            </a:r>
          </a:p>
          <a:p>
            <a:pPr marL="171450" indent="-171450">
              <a:buFont typeface="Arial" panose="020B0604020202020204" pitchFamily="34" charset="0"/>
              <a:buChar char="•"/>
            </a:pPr>
            <a:endParaRPr lang="zh-CN" altLang="en-US" b="1">
              <a:latin typeface="微软雅黑" panose="020B0503020204020204" pitchFamily="34" charset="-122"/>
              <a:ea typeface="微软雅黑" panose="020B0503020204020204" pitchFamily="34" charset="-122"/>
            </a:endParaRPr>
          </a:p>
          <a:p>
            <a:pPr marL="171450" indent="-171450">
              <a:buFont typeface="Arial" panose="020B0604020202020204" pitchFamily="34" charset="0"/>
              <a:buChar char="•"/>
            </a:pPr>
            <a:r>
              <a:rPr lang="zh-CN" altLang="en-US" b="1">
                <a:latin typeface="微软雅黑" panose="020B0503020204020204" pitchFamily="34" charset="-122"/>
                <a:ea typeface="微软雅黑" panose="020B0503020204020204" pitchFamily="34" charset="-122"/>
              </a:rPr>
              <a:t>结论：特变电工采用集权化与分权相结合、分权大于集权的资金管理方式。风险：贷款管理失控。</a:t>
            </a:r>
          </a:p>
        </p:txBody>
      </p:sp>
      <p:pic>
        <p:nvPicPr>
          <p:cNvPr id="48" name="图片 4"/>
          <p:cNvPicPr>
            <a:picLocks noChangeAspect="1"/>
          </p:cNvPicPr>
          <p:nvPr/>
        </p:nvPicPr>
        <p:blipFill>
          <a:blip r:embed="rId5"/>
          <a:stretch>
            <a:fillRect/>
          </a:stretch>
        </p:blipFill>
        <p:spPr>
          <a:xfrm>
            <a:off x="6935470" y="2757170"/>
            <a:ext cx="5038090" cy="296164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从财务报表看风险</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100" name="文本框 99"/>
          <p:cNvSpPr txBox="1"/>
          <p:nvPr/>
        </p:nvSpPr>
        <p:spPr>
          <a:xfrm>
            <a:off x="710565" y="1819910"/>
            <a:ext cx="10815320" cy="1198880"/>
          </a:xfrm>
          <a:prstGeom prst="rect">
            <a:avLst/>
          </a:prstGeom>
          <a:noFill/>
          <a:ln w="9525">
            <a:noFill/>
          </a:ln>
        </p:spPr>
        <p:txBody>
          <a:bodyPr wrap="square">
            <a:spAutoFit/>
          </a:bodyPr>
          <a:lstStyle/>
          <a:p>
            <a:pPr indent="0">
              <a:lnSpc>
                <a:spcPct val="150000"/>
              </a:lnSpc>
              <a:buFont typeface="Arial" panose="020B0604020202020204" pitchFamily="34" charset="0"/>
              <a:buNone/>
            </a:pPr>
            <a:r>
              <a:rPr lang="zh-CN" sz="2400" b="1">
                <a:latin typeface="微软雅黑" panose="020B0503020204020204" pitchFamily="34" charset="-122"/>
                <a:ea typeface="微软雅黑" panose="020B0503020204020204" pitchFamily="34" charset="-122"/>
                <a:cs typeface="微软雅黑" panose="020B0503020204020204" pitchFamily="34" charset="-122"/>
                <a:sym typeface="+mn-ea"/>
              </a:rPr>
              <a:t>二、非量化的隐性的风险</a:t>
            </a:r>
            <a:r>
              <a:rPr lang="en-US" altLang="zh-CN" sz="2400" b="1">
                <a:latin typeface="微软雅黑" panose="020B0503020204020204" pitchFamily="34" charset="-122"/>
                <a:ea typeface="微软雅黑" panose="020B0503020204020204" pitchFamily="34" charset="-122"/>
                <a:cs typeface="微软雅黑" panose="020B0503020204020204" pitchFamily="34" charset="-122"/>
                <a:sym typeface="+mn-ea"/>
              </a:rPr>
              <a:t>——可能是需要关注的更重要的方面</a:t>
            </a:r>
          </a:p>
          <a:p>
            <a:pPr indent="0">
              <a:lnSpc>
                <a:spcPct val="150000"/>
              </a:lnSpc>
              <a:buFont typeface="Arial" panose="020B0604020202020204" pitchFamily="34" charset="0"/>
              <a:buNone/>
            </a:pPr>
            <a:endParaRPr lang="zh-CN" sz="2400">
              <a:latin typeface="微软雅黑" panose="020B0503020204020204" pitchFamily="34" charset="-122"/>
              <a:ea typeface="微软雅黑" panose="020B0503020204020204" pitchFamily="34" charset="-122"/>
              <a:cs typeface="微软雅黑" panose="020B0503020204020204" pitchFamily="34" charset="-122"/>
            </a:endParaRPr>
          </a:p>
        </p:txBody>
      </p:sp>
      <p:sp>
        <p:nvSpPr>
          <p:cNvPr id="2" name="文本框 1"/>
          <p:cNvSpPr txBox="1"/>
          <p:nvPr/>
        </p:nvSpPr>
        <p:spPr>
          <a:xfrm>
            <a:off x="901700" y="2787015"/>
            <a:ext cx="10370185" cy="3476625"/>
          </a:xfrm>
          <a:prstGeom prst="rect">
            <a:avLst/>
          </a:prstGeom>
          <a:noFill/>
        </p:spPr>
        <p:txBody>
          <a:bodyPr wrap="square" rtlCol="0" anchor="t">
            <a:spAutoFit/>
          </a:bodyPr>
          <a:lstStyle/>
          <a:p>
            <a:r>
              <a:rPr lang="en-US" altLang="zh-CN" sz="2000" b="1" dirty="0">
                <a:latin typeface="微软雅黑" panose="020B0503020204020204" pitchFamily="34" charset="-122"/>
                <a:ea typeface="微软雅黑" panose="020B0503020204020204" pitchFamily="34" charset="-122"/>
                <a:cs typeface="微软雅黑" panose="020B0503020204020204" pitchFamily="34" charset="-122"/>
              </a:rPr>
              <a:t>1</a:t>
            </a:r>
            <a:r>
              <a:rPr lang="zh-CN" altLang="en-US" sz="2000" b="1" dirty="0">
                <a:latin typeface="微软雅黑" panose="020B0503020204020204" pitchFamily="34" charset="-122"/>
                <a:ea typeface="微软雅黑" panose="020B0503020204020204" pitchFamily="34" charset="-122"/>
                <a:cs typeface="微软雅黑" panose="020B0503020204020204" pitchFamily="34" charset="-122"/>
              </a:rPr>
              <a:t>、股权结构、公司治理与核心人物变更风险</a:t>
            </a:r>
          </a:p>
          <a:p>
            <a:endParaRPr lang="zh-CN" altLang="en-US" sz="2000" b="1" dirty="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buFont typeface="Arial" panose="020B0604020202020204" pitchFamily="34" charset="0"/>
              <a:buChar char="•"/>
            </a:pPr>
            <a:r>
              <a:rPr lang="zh-CN" sz="2000" b="1" dirty="0">
                <a:latin typeface="微软雅黑" panose="020B0503020204020204" pitchFamily="34" charset="-122"/>
                <a:ea typeface="微软雅黑" panose="020B0503020204020204" pitchFamily="34" charset="-122"/>
                <a:cs typeface="微软雅黑" panose="020B0503020204020204" pitchFamily="34" charset="-122"/>
              </a:rPr>
              <a:t>股权结构的集中、分散与风险</a:t>
            </a:r>
          </a:p>
          <a:p>
            <a:pPr indent="0">
              <a:buFont typeface="Arial" panose="020B0604020202020204" pitchFamily="34" charset="0"/>
              <a:buNone/>
            </a:pP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A: </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资本多数决的规则下，</a:t>
            </a:r>
            <a:r>
              <a:rPr lang="zh-CN" sz="2000" dirty="0">
                <a:latin typeface="微软雅黑" panose="020B0503020204020204" pitchFamily="34" charset="-122"/>
                <a:ea typeface="微软雅黑" panose="020B0503020204020204" pitchFamily="34" charset="-122"/>
                <a:cs typeface="微软雅黑" panose="020B0503020204020204" pitchFamily="34" charset="-122"/>
              </a:rPr>
              <a:t>股权集中度越高，越容易体现第一股大东的意志，企业上市的话，股权集中度就会分散，就会迎来新的问题，第一大股东的控制力度会弱化。</a:t>
            </a:r>
          </a:p>
          <a:p>
            <a:endParaRPr lang="zh-CN" sz="2000" dirty="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buFont typeface="Arial" panose="020B0604020202020204" pitchFamily="34" charset="0"/>
              <a:buChar char="•"/>
            </a:pPr>
            <a:r>
              <a:rPr lang="zh-CN" sz="2000" b="1" dirty="0">
                <a:latin typeface="微软雅黑" panose="020B0503020204020204" pitchFamily="34" charset="-122"/>
                <a:ea typeface="微软雅黑" panose="020B0503020204020204" pitchFamily="34" charset="-122"/>
                <a:cs typeface="微软雅黑" panose="020B0503020204020204" pitchFamily="34" charset="-122"/>
              </a:rPr>
              <a:t>公司治理中股东大会，董事会以及管理层之间的关系风险</a:t>
            </a:r>
            <a:endParaRPr lang="zh-CN" sz="2000" dirty="0">
              <a:latin typeface="微软雅黑" panose="020B0503020204020204" pitchFamily="34" charset="-122"/>
              <a:ea typeface="微软雅黑" panose="020B0503020204020204" pitchFamily="34" charset="-122"/>
              <a:cs typeface="微软雅黑" panose="020B0503020204020204" pitchFamily="34" charset="-122"/>
            </a:endParaRPr>
          </a:p>
          <a:p>
            <a:r>
              <a:rPr lang="zh-CN" sz="2000" dirty="0">
                <a:latin typeface="微软雅黑" panose="020B0503020204020204" pitchFamily="34" charset="-122"/>
                <a:ea typeface="微软雅黑" panose="020B0503020204020204" pitchFamily="34" charset="-122"/>
                <a:cs typeface="微软雅黑" panose="020B0503020204020204" pitchFamily="34" charset="-122"/>
              </a:rPr>
              <a:t>A:</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 </a:t>
            </a:r>
            <a:r>
              <a:rPr lang="zh-CN" sz="2000" dirty="0">
                <a:latin typeface="微软雅黑" panose="020B0503020204020204" pitchFamily="34" charset="-122"/>
                <a:ea typeface="微软雅黑" panose="020B0503020204020204" pitchFamily="34" charset="-122"/>
                <a:cs typeface="微软雅黑" panose="020B0503020204020204" pitchFamily="34" charset="-122"/>
              </a:rPr>
              <a:t>一般来讲，股东大会选举董事会，董事会任命企业管理层，会出现所有权跟经营权分离的问题。</a:t>
            </a:r>
          </a:p>
          <a:p>
            <a:r>
              <a:rPr lang="zh-CN" sz="2000" dirty="0">
                <a:latin typeface="微软雅黑" panose="020B0503020204020204" pitchFamily="34" charset="-122"/>
                <a:ea typeface="微软雅黑" panose="020B0503020204020204" pitchFamily="34" charset="-122"/>
                <a:cs typeface="微软雅黑" panose="020B0503020204020204" pitchFamily="34" charset="-122"/>
              </a:rPr>
              <a:t>B:</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 </a:t>
            </a:r>
            <a:r>
              <a:rPr lang="zh-CN" sz="2000" dirty="0">
                <a:latin typeface="微软雅黑" panose="020B0503020204020204" pitchFamily="34" charset="-122"/>
                <a:ea typeface="微软雅黑" panose="020B0503020204020204" pitchFamily="34" charset="-122"/>
                <a:cs typeface="微软雅黑" panose="020B0503020204020204" pitchFamily="34" charset="-122"/>
              </a:rPr>
              <a:t>尤其是董事会与管理层与控制性股东或者主要股东之间的关系，更决定了企业的发展方向问题。</a:t>
            </a:r>
            <a:endParaRPr lang="zh-CN" altLang="en-US" sz="2000" b="1"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从财务报表看风险</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963930" y="2147570"/>
            <a:ext cx="9917430" cy="3785652"/>
          </a:xfrm>
          <a:prstGeom prst="rect">
            <a:avLst/>
          </a:prstGeom>
          <a:noFill/>
        </p:spPr>
        <p:txBody>
          <a:bodyPr wrap="square" rtlCol="0" anchor="t">
            <a:spAutoFit/>
          </a:bodyPr>
          <a:lstStyle/>
          <a:p>
            <a:endParaRPr lang="zh-CN" altLang="en-US" sz="2000" b="1" dirty="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buFont typeface="Arial" panose="020B0604020202020204" pitchFamily="34" charset="0"/>
              <a:buChar char="•"/>
            </a:pPr>
            <a:r>
              <a:rPr lang="zh-CN" sz="2000" b="1" dirty="0">
                <a:latin typeface="微软雅黑" panose="020B0503020204020204" pitchFamily="34" charset="-122"/>
                <a:ea typeface="微软雅黑" panose="020B0503020204020204" pitchFamily="34" charset="-122"/>
                <a:cs typeface="微软雅黑" panose="020B0503020204020204" pitchFamily="34" charset="-122"/>
                <a:sym typeface="+mn-ea"/>
              </a:rPr>
              <a:t>核心人物变更风险</a:t>
            </a:r>
            <a:endParaRPr lang="zh-CN" sz="2000" b="1" dirty="0">
              <a:latin typeface="微软雅黑" panose="020B0503020204020204" pitchFamily="34" charset="-122"/>
              <a:ea typeface="微软雅黑" panose="020B0503020204020204" pitchFamily="34" charset="-122"/>
              <a:cs typeface="微软雅黑" panose="020B0503020204020204" pitchFamily="34" charset="-122"/>
            </a:endParaRPr>
          </a:p>
          <a:p>
            <a:endParaRPr lang="zh-CN"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A:</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如第一大股东推荐的候选人落选。</a:t>
            </a:r>
            <a:endParaRPr lang="en-US" altLang="zh-CN" sz="20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r>
              <a:rPr lang="zh-CN" sz="2000" b="1" dirty="0">
                <a:latin typeface="微软雅黑" panose="020B0503020204020204" pitchFamily="34" charset="-122"/>
                <a:ea typeface="微软雅黑" panose="020B0503020204020204" pitchFamily="34" charset="-122"/>
                <a:cs typeface="微软雅黑" panose="020B0503020204020204" pitchFamily="34" charset="-122"/>
                <a:sym typeface="+mn-ea"/>
              </a:rPr>
              <a:t>例如：</a:t>
            </a:r>
            <a:r>
              <a:rPr sz="2000" dirty="0">
                <a:latin typeface="微软雅黑" panose="020B0503020204020204" pitchFamily="34" charset="-122"/>
                <a:ea typeface="微软雅黑" panose="020B0503020204020204" pitchFamily="34" charset="-122"/>
                <a:cs typeface="微软雅黑" panose="020B0503020204020204" pitchFamily="34" charset="-122"/>
                <a:sym typeface="+mn-ea"/>
              </a:rPr>
              <a:t>2012年5月25日，格力电器召开了股东大会</a:t>
            </a:r>
            <a:r>
              <a:rPr 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sz="2000" dirty="0">
                <a:latin typeface="微软雅黑" panose="020B0503020204020204" pitchFamily="34" charset="-122"/>
                <a:ea typeface="微软雅黑" panose="020B0503020204020204" pitchFamily="34" charset="-122"/>
                <a:cs typeface="微软雅黑" panose="020B0503020204020204" pitchFamily="34" charset="-122"/>
                <a:sym typeface="+mn-ea"/>
              </a:rPr>
              <a:t>2012年5月25 日以前，董事长是朱江洪，副董事长是董明珠，二人合作，朱江洪注重技术，董明珠侧重营销。2012年换届后，朱江洪退休，董明珠担任董事长，及董事长、总裁于一身。董明珠立下5年十亿的赌约，</a:t>
            </a:r>
            <a:r>
              <a:rPr 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着重于营销。而</a:t>
            </a:r>
            <a:r>
              <a:rPr sz="2000" dirty="0" err="1">
                <a:latin typeface="微软雅黑" panose="020B0503020204020204" pitchFamily="34" charset="-122"/>
                <a:ea typeface="微软雅黑" panose="020B0503020204020204" pitchFamily="34" charset="-122"/>
                <a:cs typeface="微软雅黑" panose="020B0503020204020204" pitchFamily="34" charset="-122"/>
                <a:sym typeface="+mn-ea"/>
              </a:rPr>
              <a:t>只靠空调的主业难以实现</a:t>
            </a:r>
            <a:r>
              <a:rPr lang="zh-CN" sz="2000" dirty="0">
                <a:latin typeface="微软雅黑" panose="020B0503020204020204" pitchFamily="34" charset="-122"/>
                <a:ea typeface="微软雅黑" panose="020B0503020204020204" pitchFamily="34" charset="-122"/>
                <a:cs typeface="微软雅黑" panose="020B0503020204020204" pitchFamily="34" charset="-122"/>
                <a:sym typeface="+mn-ea"/>
              </a:rPr>
              <a:t>该目标</a:t>
            </a:r>
            <a:r>
              <a:rPr sz="20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sz="2000" dirty="0" err="1">
                <a:latin typeface="微软雅黑" panose="020B0503020204020204" pitchFamily="34" charset="-122"/>
                <a:ea typeface="微软雅黑" panose="020B0503020204020204" pitchFamily="34" charset="-122"/>
                <a:cs typeface="微软雅黑" panose="020B0503020204020204" pitchFamily="34" charset="-122"/>
                <a:sym typeface="+mn-ea"/>
              </a:rPr>
              <a:t>因此变更战略，向多元化战略发展的步伐加快。</a:t>
            </a:r>
            <a:r>
              <a:rPr sz="2000" b="1" dirty="0" err="1">
                <a:latin typeface="微软雅黑" panose="020B0503020204020204" pitchFamily="34" charset="-122"/>
                <a:ea typeface="微软雅黑" panose="020B0503020204020204" pitchFamily="34" charset="-122"/>
                <a:cs typeface="微软雅黑" panose="020B0503020204020204" pitchFamily="34" charset="-122"/>
                <a:sym typeface="+mn-ea"/>
              </a:rPr>
              <a:t>这种战略调整是由于关键人物变更引起的，战略变更的风险也随之而来</a:t>
            </a:r>
            <a:r>
              <a:rPr sz="2000" b="1"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zh-CN" altLang="en-US" sz="2000" b="1" dirty="0">
              <a:latin typeface="微软雅黑" panose="020B0503020204020204" pitchFamily="34" charset="-122"/>
              <a:ea typeface="微软雅黑" panose="020B0503020204020204" pitchFamily="34" charset="-122"/>
              <a:cs typeface="微软雅黑" panose="020B0503020204020204" pitchFamily="34" charset="-122"/>
            </a:endParaRPr>
          </a:p>
          <a:p>
            <a:endParaRPr lang="zh-CN" sz="2000" dirty="0">
              <a:latin typeface="微软雅黑" panose="020B0503020204020204" pitchFamily="34" charset="-122"/>
              <a:ea typeface="微软雅黑" panose="020B0503020204020204" pitchFamily="34" charset="-122"/>
              <a:cs typeface="微软雅黑" panose="020B0503020204020204" pitchFamily="34" charset="-122"/>
            </a:endParaRPr>
          </a:p>
          <a:p>
            <a:endParaRPr lang="zh-CN" altLang="en-US" sz="2000" b="1" dirty="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从财务报表看风险</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2" name="文本框 1"/>
          <p:cNvSpPr txBox="1"/>
          <p:nvPr/>
        </p:nvSpPr>
        <p:spPr>
          <a:xfrm>
            <a:off x="710565" y="1699260"/>
            <a:ext cx="11061700" cy="5262245"/>
          </a:xfrm>
          <a:prstGeom prst="rect">
            <a:avLst/>
          </a:prstGeom>
          <a:noFill/>
        </p:spPr>
        <p:txBody>
          <a:bodyPr wrap="square" rtlCol="0" anchor="t">
            <a:spAutoFit/>
          </a:bodyPr>
          <a:lstStyle/>
          <a:p>
            <a:r>
              <a:rPr lang="en-US" altLang="zh-CN" sz="2400" b="1">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400" b="1">
                <a:latin typeface="微软雅黑" panose="020B0503020204020204" pitchFamily="34" charset="-122"/>
                <a:ea typeface="微软雅黑" panose="020B0503020204020204" pitchFamily="34" charset="-122"/>
                <a:cs typeface="微软雅黑" panose="020B0503020204020204" pitchFamily="34" charset="-122"/>
              </a:rPr>
              <a:t>、惯性依赖风险</a:t>
            </a:r>
          </a:p>
          <a:p>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buFont typeface="Arial" panose="020B0604020202020204" pitchFamily="34" charset="0"/>
              <a:buChar char="•"/>
            </a:pPr>
            <a:r>
              <a:rPr lang="zh-CN" sz="2400" b="1">
                <a:latin typeface="微软雅黑" panose="020B0503020204020204" pitchFamily="34" charset="-122"/>
                <a:ea typeface="微软雅黑" panose="020B0503020204020204" pitchFamily="34" charset="-122"/>
                <a:cs typeface="微软雅黑" panose="020B0503020204020204" pitchFamily="34" charset="-122"/>
              </a:rPr>
              <a:t>企业文化</a:t>
            </a:r>
            <a:endParaRPr lang="zh-CN" sz="2400">
              <a:latin typeface="微软雅黑" panose="020B0503020204020204" pitchFamily="34" charset="-122"/>
              <a:ea typeface="微软雅黑" panose="020B0503020204020204" pitchFamily="34" charset="-122"/>
              <a:cs typeface="微软雅黑" panose="020B0503020204020204" pitchFamily="34" charset="-122"/>
            </a:endParaRPr>
          </a:p>
          <a:p>
            <a:pPr indent="0">
              <a:buFont typeface="Arial" panose="020B0604020202020204" pitchFamily="34" charset="0"/>
              <a:buNone/>
            </a:pPr>
            <a:r>
              <a:rPr lang="zh-CN" altLang="en-US" sz="2400">
                <a:latin typeface="微软雅黑" panose="020B0503020204020204" pitchFamily="34" charset="-122"/>
                <a:ea typeface="微软雅黑" panose="020B0503020204020204" pitchFamily="34" charset="-122"/>
                <a:cs typeface="微软雅黑" panose="020B0503020204020204" pitchFamily="34" charset="-122"/>
              </a:rPr>
              <a:t>例如：格力原董事长朱江洪的企业文化：技术领企业；有的企业以营销为主要发展模式。朱江洪退休后，谁来接替这种技术的发展，即企业原有的发展模式，是一个风险。</a:t>
            </a:r>
            <a:endParaRPr lang="zh-CN" sz="2400">
              <a:latin typeface="微软雅黑" panose="020B0503020204020204" pitchFamily="34" charset="-122"/>
              <a:ea typeface="微软雅黑" panose="020B0503020204020204" pitchFamily="34" charset="-122"/>
              <a:cs typeface="微软雅黑" panose="020B0503020204020204" pitchFamily="34" charset="-122"/>
            </a:endParaRPr>
          </a:p>
          <a:p>
            <a:endParaRPr lang="zh-CN" sz="24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buFont typeface="Arial" panose="020B0604020202020204" pitchFamily="34" charset="0"/>
              <a:buChar char="•"/>
            </a:pPr>
            <a:r>
              <a:rPr lang="zh-CN" sz="2400" b="1">
                <a:latin typeface="微软雅黑" panose="020B0503020204020204" pitchFamily="34" charset="-122"/>
                <a:ea typeface="微软雅黑" panose="020B0503020204020204" pitchFamily="34" charset="-122"/>
                <a:cs typeface="微软雅黑" panose="020B0503020204020204" pitchFamily="34" charset="-122"/>
              </a:rPr>
              <a:t>企业综合竞争力优势</a:t>
            </a:r>
            <a:endParaRPr lang="zh-CN" sz="2400">
              <a:latin typeface="微软雅黑" panose="020B0503020204020204" pitchFamily="34" charset="-122"/>
              <a:ea typeface="微软雅黑" panose="020B0503020204020204" pitchFamily="34" charset="-122"/>
              <a:cs typeface="微软雅黑" panose="020B0503020204020204" pitchFamily="34" charset="-122"/>
            </a:endParaRPr>
          </a:p>
          <a:p>
            <a:pPr indent="0">
              <a:buFont typeface="Arial" panose="020B0604020202020204" pitchFamily="34" charset="0"/>
              <a:buNone/>
            </a:pPr>
            <a:r>
              <a:rPr lang="zh-CN" sz="2400">
                <a:latin typeface="微软雅黑" panose="020B0503020204020204" pitchFamily="34" charset="-122"/>
                <a:ea typeface="微软雅黑" panose="020B0503020204020204" pitchFamily="34" charset="-122"/>
                <a:cs typeface="微软雅黑" panose="020B0503020204020204" pitchFamily="34" charset="-122"/>
              </a:rPr>
              <a:t>之前提到的竞争力方面出现问题，企业的上下游发展会有风险。</a:t>
            </a:r>
          </a:p>
          <a:p>
            <a:endParaRPr lang="zh-CN" sz="2400">
              <a:latin typeface="微软雅黑" panose="020B0503020204020204" pitchFamily="34" charset="-122"/>
              <a:ea typeface="微软雅黑" panose="020B0503020204020204" pitchFamily="34" charset="-122"/>
              <a:cs typeface="微软雅黑" panose="020B0503020204020204" pitchFamily="34" charset="-122"/>
            </a:endParaRPr>
          </a:p>
          <a:p>
            <a:pPr marL="342900" indent="-342900">
              <a:buFont typeface="Arial" panose="020B0604020202020204" pitchFamily="34" charset="0"/>
              <a:buChar char="•"/>
            </a:pPr>
            <a:r>
              <a:rPr lang="zh-CN" sz="2400" b="1">
                <a:latin typeface="微软雅黑" panose="020B0503020204020204" pitchFamily="34" charset="-122"/>
                <a:ea typeface="微软雅黑" panose="020B0503020204020204" pitchFamily="34" charset="-122"/>
                <a:cs typeface="微软雅黑" panose="020B0503020204020204" pitchFamily="34" charset="-122"/>
              </a:rPr>
              <a:t>经济发展的惯性问题</a:t>
            </a:r>
          </a:p>
          <a:p>
            <a:pPr indent="0">
              <a:buFont typeface="Arial" panose="020B0604020202020204" pitchFamily="34" charset="0"/>
              <a:buNone/>
            </a:pPr>
            <a:r>
              <a:rPr lang="zh-CN" sz="2400">
                <a:latin typeface="微软雅黑" panose="020B0503020204020204" pitchFamily="34" charset="-122"/>
                <a:ea typeface="微软雅黑" panose="020B0503020204020204" pitchFamily="34" charset="-122"/>
                <a:cs typeface="微软雅黑" panose="020B0503020204020204" pitchFamily="34" charset="-122"/>
              </a:rPr>
              <a:t>公司对经济发展惯性依赖，上下游对经济发展也形成依赖，经济发展结构性调整，房地产对空调影响。</a:t>
            </a:r>
          </a:p>
          <a:p>
            <a:endParaRPr lang="zh-CN" altLang="en-US" sz="2400" b="1">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9525"/>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TotalTime>
  <Words>1936</Words>
  <Application>Microsoft Office PowerPoint</Application>
  <PresentationFormat>宽屏</PresentationFormat>
  <Paragraphs>135</Paragraphs>
  <Slides>17</Slides>
  <Notes>16</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17</vt:i4>
      </vt:variant>
    </vt:vector>
  </HeadingPairs>
  <TitlesOfParts>
    <vt:vector size="27" baseType="lpstr">
      <vt:lpstr>PingFang SC</vt:lpstr>
      <vt:lpstr>等线</vt:lpstr>
      <vt:lpstr>等线 Light</vt:lpstr>
      <vt:lpstr>黑体</vt:lpstr>
      <vt:lpstr>宋体</vt:lpstr>
      <vt:lpstr>微软雅黑</vt:lpstr>
      <vt:lpstr>Arial</vt:lpstr>
      <vt:lpstr>Calibri</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wangguojun</cp:lastModifiedBy>
  <cp:revision>265</cp:revision>
  <dcterms:created xsi:type="dcterms:W3CDTF">2021-03-17T13:45:00Z</dcterms:created>
  <dcterms:modified xsi:type="dcterms:W3CDTF">2024-12-23T02:31:02Z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278FC1AC8A3D40F89B936510FB1C2328</vt:lpwstr>
  </property>
  <property fmtid="{D5CDD505-2E9C-101B-9397-08002B2CF9AE}" pid="3" name="KSOProductBuildVer">
    <vt:lpwstr>2052-11.1.0.11365</vt:lpwstr>
  </property>
</Properties>
</file>