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sldIdLst>
    <p:sldId id="503" r:id="rId2"/>
    <p:sldId id="959" r:id="rId3"/>
    <p:sldId id="960" r:id="rId4"/>
    <p:sldId id="939" r:id="rId5"/>
    <p:sldId id="940" r:id="rId6"/>
    <p:sldId id="941" r:id="rId7"/>
    <p:sldId id="942" r:id="rId8"/>
    <p:sldId id="943" r:id="rId9"/>
    <p:sldId id="944" r:id="rId10"/>
    <p:sldId id="945" r:id="rId11"/>
    <p:sldId id="946" r:id="rId12"/>
    <p:sldId id="947" r:id="rId13"/>
    <p:sldId id="958" r:id="rId14"/>
    <p:sldId id="956" r:id="rId15"/>
    <p:sldId id="957" r:id="rId16"/>
    <p:sldId id="949" r:id="rId17"/>
    <p:sldId id="948" r:id="rId18"/>
    <p:sldId id="961" r:id="rId1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91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205D"/>
    <a:srgbClr val="E9EBF5"/>
    <a:srgbClr val="CC99FF"/>
    <a:srgbClr val="DCC7D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56" autoAdjust="0"/>
    <p:restoredTop sz="92237" autoAdjust="0"/>
  </p:normalViewPr>
  <p:slideViewPr>
    <p:cSldViewPr snapToGrid="0">
      <p:cViewPr varScale="1">
        <p:scale>
          <a:sx n="81" d="100"/>
          <a:sy n="81" d="100"/>
        </p:scale>
        <p:origin x="763" y="58"/>
      </p:cViewPr>
      <p:guideLst>
        <p:guide orient="horz" pos="2191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1CE74-D480-47DE-B126-CBA7F835947C}" type="datetimeFigureOut">
              <a:rPr lang="zh-CN" altLang="en-US" smtClean="0"/>
              <a:t>2024/12/16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7AB9C-4740-420C-9E06-DC14883DC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0">
              <a:buFont typeface="Arial" panose="020B0604020202020204" pitchFamily="34" charset="0"/>
              <a:buNone/>
            </a:pPr>
            <a:r>
              <a:rPr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2、我们换个方式看看付款情况管理问题，付款应该是以存货为核心看，存货在没到以前我就开始付款了，这叫预付款项；付款以后存货来了，就变成存货了；货来了，我们还没付款，就是应付票据、应付账款。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首先先来说下，预付账款、应付票据、应付账款这三个数字可能与存货采购无关，比如说买设备，打预付款。再若企业是制造业，除外购的存货以外，还包括加工转换成本、折旧费、工资，就是说17.99亿的存货，并不需要都从外边以预付账款、应付票据和应付账款这种方式买进来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假设都是从外面购入的。现在存货是17.99亿，与存货相关的负债是1.73亿，两者相差16亿。可以看出顺鑫农业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对供应商的付款安排是很及时的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因此通过分析付款管理，我们可以看到企业对供应商的付款安排是否有节约货币资金，可以判断企业的现金流量情况好与不好。</a:t>
            </a:r>
          </a:p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9061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97568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26281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下游关系管理问题。资产里涉及的重要项目有：预付款项、应收票据、应收账款、存货，这才是经营性流动资产的核心资产。在负债里面除了短期借款外，还要关注的是应付票据、应付账款、预收款项。这几个项目的关系，就是即将要展开叙述的上下游管理关系。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首先我们看收款过程的管理，看一个企业如何收款的？</a:t>
            </a:r>
          </a:p>
          <a:p>
            <a:endParaRPr lang="zh-CN" altLang="en-US" dirty="0"/>
          </a:p>
          <a:p>
            <a:r>
              <a:rPr lang="zh-CN" altLang="en-US" dirty="0"/>
              <a:t>衡量一个企业收款最耳熟能详的比率是应收账款周转率，应收账款周转率=营业收入/平均应收账款，这是衡量企业债权周转的重要指标，但是这个指标其实是不准确的。因为与企业的债权回收有关的不是一件事，二是涉及应收票据、应收账款和预收款项，是三个项目共同推动了一个营业收入，只拿一个应收账款去除以三个共同结晶，盲目夸大了应收账款的周转速度。大家看下报表：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我们再来看看预收账款更狠，32,87亿。环境变了，结算方式变了，公式还老套，所以已经过时了。再考虑假如一个企业营业收入都是以应收账款推动的，那么考虑增值税的因素，假设营业收入100万，应收账款含税率17%是117万，那么100:117，周转都还没有一次，公式还是不准确的。而且应收账款我们一般看不到原值，只能看到净值，已经减去坏账准备，还是还是还是不准确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假设企业在扩张的情况下，假设年末和年初的资产规模相同，今年企业的货款全回来了；如果年末增长了，表明今年赊销的回款少回来了年末与年初的差价。那么对于顺鑫农业两者相差3.93-2.33=1.6亿，表明今年的债权回收与营业额相比少回来了1.6亿，看规模，对于100多亿的营业收入，顺鑫农业没回来的1.6亿是比较少的，证明回款很健全。接着，我们看结构，看应收票据和应收账款的结构，为什么应收票据在资产负债表中排行会比应收账款前？因为流动性强、质量高、可回收性强、坏账率低，应收票据回不来才会变成应收账款。而且大量的汇票是银行承兑汇票，回款是有保证的。所以在顺鑫农业债权规模优秀的情况下，应收票据数量占的是大头，它的质量是更是很优质的。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dirty="0"/>
              <a:t>看预收：32.87-17.37=15.5亿，预收款更猛，等于货物没给人家，自己先拿着钱，还是15亿多的资金，证明企业的收款能力很强。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7.jpe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8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.png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-31500"/>
            <a:ext cx="9435830" cy="2219415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005330" y="1983105"/>
            <a:ext cx="8181975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40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第五章</a:t>
            </a:r>
            <a:r>
              <a:rPr lang="en-US" altLang="zh-CN" sz="40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200000"/>
              </a:lnSpc>
            </a:pPr>
            <a:r>
              <a:rPr lang="en-US" altLang="zh-CN" sz="4000" b="1" kern="100" spc="100" dirty="0" err="1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从财务报表看</a:t>
            </a:r>
            <a:r>
              <a:rPr lang="zh-CN" altLang="en-US" sz="40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产品竞争力</a:t>
            </a:r>
            <a:endParaRPr lang="en-US" altLang="zh-CN" sz="4000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王国俊</a:t>
            </a:r>
            <a:endParaRPr lang="en-US" altLang="zh-CN" sz="2400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教授、博士生导师</a:t>
            </a:r>
            <a:endParaRPr lang="en-US" altLang="zh-CN" sz="2400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/>
            <a:r>
              <a:rPr lang="zh-CN" altLang="en-US" sz="24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全国会计领军人才</a:t>
            </a: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0" y="527075"/>
            <a:ext cx="2057400" cy="6542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42925" y="1699260"/>
            <a:ext cx="1068895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2、付款情况管理问题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付款应该是以存货为核心看，存货在没到以前开始付款叫预付款项；付款以后存货来了，就变成存货了；货来了，还没付款，就是应付票据、应付账款。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000750" y="2898140"/>
            <a:ext cx="586803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首先先来说下，预付账款、应付票据、应付账款这三个数字可能与存货采购无关，比如说买设备，打预付款。再若企业是制造业，除外购的存货以外，还包括加工转换成本、折旧费、工资，就是说17.99亿的存货，并不需要都从外边以预付账款、应付票据和应付账款这种方式买进来。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假设都是从外面购入的。现在存货是17.99亿，与存货相关的负债是1.73亿，两者相差16亿。可以看出顺鑫农业</a:t>
            </a: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对供应商的付款安排是很及时的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pic>
        <p:nvPicPr>
          <p:cNvPr id="103" name="图片 102"/>
          <p:cNvPicPr/>
          <p:nvPr/>
        </p:nvPicPr>
        <p:blipFill>
          <a:blip r:embed="rId5"/>
          <a:stretch>
            <a:fillRect/>
          </a:stretch>
        </p:blipFill>
        <p:spPr>
          <a:xfrm>
            <a:off x="330200" y="3195638"/>
            <a:ext cx="5581650" cy="2733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文本框 3"/>
          <p:cNvSpPr txBox="1"/>
          <p:nvPr/>
        </p:nvSpPr>
        <p:spPr>
          <a:xfrm>
            <a:off x="494665" y="5788660"/>
            <a:ext cx="3800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摘自：顺鑫农业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年年报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903605" y="2720340"/>
            <a:ext cx="1019492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顺鑫农业的结构关系我们可以看到，它的下游关系比上游关系优质。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上下游关系可以体现一个企业是否有竞争力，一个企业为什么能赊账这么多？</a:t>
            </a:r>
            <a:r>
              <a:rPr lang="zh-CN" altLang="en-US" sz="24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因为企业信誉赢得了下游客户的信赖。如果一家企业上下游都有很强的竞争力，有两头吃的能力，说明企业很强。</a:t>
            </a:r>
            <a:endParaRPr sz="24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03860" y="1731645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产品在市场的竞争力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6895" y="2470150"/>
            <a:ext cx="10804525" cy="258532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1、基本盈利能力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——看毛利（营业收入-营业成本）与竞争力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——看毛利率（毛利/营业收入*100%）与竞争力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这两个指标绝对表现了产品在市场的竞争力，但是不同行业差别很大，要消除行业层面的差异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69900" y="1845945"/>
            <a:ext cx="10140950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毛利率异常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81660" y="2812415"/>
            <a:ext cx="10406380" cy="313932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异常高的毛利率还能够反应盈利能力强吗？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在发审委眼里，异常的毛利率可能代表了毛利造假：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第一、毛利率高于或者低于同行业上市公司的水平，或者变动趋势与行业不一致；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第二、无视经济周期的影响，增长异常平稳；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第三、收入大幅下滑而毛利率却保持稳定；</a:t>
            </a:r>
          </a:p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第四、毛利率的异常波动等。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69900" y="1845945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毛利率异常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43560" y="2602865"/>
            <a:ext cx="11160125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以中英科技为例分析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2014年到2017年上半年，其营业收入是8795万元、9285万元、1.14亿元和7351万元；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净利润为1362万元、2145万元、3857万元和2604万元；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经营性净现金流为1202万元、6243万元、4095万元和1385万元。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规模虽小，但综合毛利率为46.90%、53.50%、59.11%和57.08%。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同行业上市公司：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生益科技(600183)，2016年净利润为7.6亿元， 研发支出3.63亿元，研发人员1066人，毛利率为20.54%。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丹邦科技(002618)，2016年净利润为2459万元，研发支出4462万元，研发人员184人，毛利率为36.99%。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欣天科技(300615)，2016年净利润为5708万元，研发支出1779万元，研发人员89人，毛利率为47.81%。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中英科技的毛利率，远高于可比上市公司35%的平均水平。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69900" y="1845945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毛利率异常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67055" y="3028315"/>
            <a:ext cx="11116945" cy="22453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中英科技的招股说明书中显示，研发人员仅仅为20人，核心技术人员包括老板在内的实际控制人共有</a:t>
            </a:r>
            <a:r>
              <a:rPr lang="en-US" alt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人，研发投入每年在400万元左右，以这样的条件就能轻松地秒杀同行业上市公司？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正常情况下，毛利率高于同行业上市公司，说明产品竞争力很强，很受市场欢迎，但这个时候如果其它的数据和毛利率是冲突的，比如说下游行业是负增长、应收账款持续增长、存货周转速度放缓、研发投入很一般等等，存在的这些问题都是在和毛利率打架，这个时候，关于财务数据的真实性你就很难解释清楚了。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03860" y="1731645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产品在市场的竞争力</a:t>
            </a: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42925" y="2460625"/>
            <a:ext cx="10804525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案例</a:t>
            </a:r>
          </a:p>
        </p:txBody>
      </p:sp>
      <p:pic>
        <p:nvPicPr>
          <p:cNvPr id="2" name="图片 1"/>
          <p:cNvPicPr/>
          <p:nvPr/>
        </p:nvPicPr>
        <p:blipFill>
          <a:blip r:embed="rId5"/>
          <a:stretch>
            <a:fillRect/>
          </a:stretch>
        </p:blipFill>
        <p:spPr>
          <a:xfrm>
            <a:off x="710565" y="2964180"/>
            <a:ext cx="5578475" cy="29724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6527165" y="2880995"/>
            <a:ext cx="5455285" cy="31381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从上述图表可以看出： 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①从静态比较看：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两家的毛利率都很高，但格力保持在30%以上，而美的还停留在20%几的档次； 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②从变化趋势看：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美的的毛利率持续增长；而格力的波动较大，2014产品毛利率曾高达36%，但2015年回落到了32%，后面基本持平。 </a:t>
            </a:r>
          </a:p>
          <a:p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③结论：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格力电器当前在市场上有很强的竞争力，但美的奋起直追。作为传统家电制造业，两家在该领域都保持着较高的研发投入。但究竟谁更有竞争力，还得看两者持续的研发投入与产品品质，以及，企业的毛利率。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从财务报表看管理能力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03860" y="1731645"/>
            <a:ext cx="10140950" cy="11350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二、企业的管理能力</a:t>
            </a:r>
            <a:endParaRPr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690" y="2480945"/>
            <a:ext cx="10804525" cy="31700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2、核心利润、核心利润率与竞争力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buFont typeface="Arial" panose="020B0604020202020204" pitchFamily="34" charset="0"/>
              <a:buNone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——核心利润（毛利-营业税金及附加-销售费用-管理费用-财务费用）与竞争力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核心利润表明企业经营资产的盈利能力。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高毛利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高核心利润代表好企业！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低毛利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+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低核心利润代表差企业！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</a:t>
            </a:r>
            <a:r>
              <a:rPr lang="zh-CN" altLang="en-US" sz="2400" b="1" kern="100" spc="10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报表看产品竞争力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03860" y="1731645"/>
            <a:ext cx="10140950" cy="58105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总结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67690" y="2480945"/>
            <a:ext cx="10804525" cy="18846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、透过收付款管理、毛利率、净利率等指标可以观察产品的竞争力以及时间序列的变化</a:t>
            </a:r>
            <a:endParaRPr lang="en-US" altLang="zh-CN" sz="2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、要</a:t>
            </a:r>
            <a:r>
              <a:rPr lang="zh-CN" altLang="en-US" sz="200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注重指标揭示规律是否一致，一致性程度越高，判断的准确性越高</a:t>
            </a:r>
            <a:endParaRPr lang="en-US" altLang="zh-CN" sz="20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20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、不同的指标分析的前提假设条件</a:t>
            </a:r>
          </a:p>
        </p:txBody>
      </p:sp>
    </p:spTree>
    <p:extLst>
      <p:ext uri="{BB962C8B-B14F-4D97-AF65-F5344CB8AC3E}">
        <p14:creationId xmlns:p14="http://schemas.microsoft.com/office/powerpoint/2010/main" val="197782218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2084070"/>
            <a:ext cx="10140950" cy="170155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在完全竞争的市场（行业），产品的竞争力主要体现在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: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一、技术优势（护城河）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</a:rPr>
              <a:t>二、成本优势（管理效率）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018897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2084070"/>
            <a:ext cx="10140950" cy="22430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怎样通过报表识别产品的优势所在？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收付款</a:t>
            </a: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管理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 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毛利、毛利率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核心利润、核心利润率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280382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710565" y="2057400"/>
            <a:ext cx="10140950" cy="43383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一、上下游关系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管理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上游：原材料供应商，任何企业生产产品都需要进一些半成本，再加工组合成产品，采购谈判、优选供应商对以后产品利润影响很大。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下游：自已的销售网络或者是代理商、经销商、批发商等，为以后产品能迅速打开市场提高份额做准备。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资产里涉及的重要项目有：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预付款项、应收票据、应收账款、存货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，这是经营性流动资产的核心资产。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负债里面除了短期借款外，还要关注的是</a:t>
            </a:r>
            <a:r>
              <a:rPr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应付票据、应付账款、预收款项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。这几个项目的关系，就是即将要展开叙述的上下游</a:t>
            </a: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关系</a:t>
            </a:r>
            <a:r>
              <a:rPr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管理。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582295" y="1760855"/>
            <a:ext cx="101409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收款过程管理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企业如何收款？</a:t>
            </a:r>
          </a:p>
          <a:p>
            <a:pPr indent="0">
              <a:lnSpc>
                <a:spcPct val="150000"/>
              </a:lnSpc>
              <a:buFont typeface="Wingdings" panose="05000000000000000000" charset="0"/>
              <a:buNone/>
            </a:pPr>
            <a:endParaRPr lang="zh-CN" altLang="en-US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衡量一个企业收款最耳熟能详的比率是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应收账款周转率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应收账款周转率=营业收入/平均应收账款，这是衡量企业债权周转的重要指标，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但是这个指标其实是不准确的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因为与企业的债权回收有关的不是一件事，而是涉及</a:t>
            </a:r>
            <a:r>
              <a: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应收票据、应收账款和预收款项</a:t>
            </a: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，是三个项目共同推动营业收入，只拿一个应收账款去除以三个共同结晶，盲目夸大了应收账款的周转速度。</a:t>
            </a:r>
            <a:endParaRPr lang="zh-CN" altLang="en-US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b="8198"/>
          <a:stretch>
            <a:fillRect/>
          </a:stretch>
        </p:blipFill>
        <p:spPr>
          <a:xfrm>
            <a:off x="600710" y="1699260"/>
            <a:ext cx="7590155" cy="37973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886460" y="6054725"/>
            <a:ext cx="5794375" cy="3987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应收票据有3亿多，而应收账款只有7千多万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228340" y="5527040"/>
            <a:ext cx="3800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摘自：顺鑫农业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年年报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rcRect b="22522"/>
          <a:stretch>
            <a:fillRect/>
          </a:stretch>
        </p:blipFill>
        <p:spPr>
          <a:xfrm>
            <a:off x="766445" y="1758950"/>
            <a:ext cx="8343900" cy="177165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624840" y="4690745"/>
            <a:ext cx="1000950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预收账款：32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87亿。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环境变了，结算方式变了，但公式还老套，所以已经过时了。</a:t>
            </a:r>
          </a:p>
          <a:p>
            <a:pPr indent="0">
              <a:buFont typeface="Arial" panose="020B0604020202020204" pitchFamily="34" charset="0"/>
              <a:buNone/>
            </a:pPr>
            <a:endParaRPr lang="zh-CN" altLang="en-US" sz="2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04515" y="3451225"/>
            <a:ext cx="3800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摘自：顺鑫农业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年年报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632460" y="2147570"/>
            <a:ext cx="1068895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cs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因此我们看应收账款关键不是看回款速度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，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而是</a:t>
            </a: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看</a:t>
            </a:r>
            <a:r>
              <a:rPr sz="2400" b="1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回款状况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原理：</a:t>
            </a:r>
            <a:r>
              <a:rPr sz="2400" b="1" dirty="0" err="1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应收账款、应收票据和预收账款，它们之间跟企业的营销策略和企业的市场竞争地位密切相关</a:t>
            </a:r>
            <a:r>
              <a:rPr sz="2400" b="1" dirty="0">
                <a:solidFill>
                  <a:srgbClr val="00B0F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sz="2400" dirty="0" err="1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我们怎么看这个关系呢？应收票据和应收账款我们要考察什么？方法如下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微软雅黑" panose="020B0503020204020204" pitchFamily="34" charset="-122"/>
              </a:rPr>
              <a:t>：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从财务报表看产品竞争力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/>
          <p:cNvSpPr txBox="1"/>
          <p:nvPr/>
        </p:nvSpPr>
        <p:spPr>
          <a:xfrm>
            <a:off x="598805" y="1882140"/>
            <a:ext cx="106889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>
              <a:buFont typeface="Arial" panose="020B0604020202020204" pitchFamily="34" charset="0"/>
              <a:buNone/>
            </a:pPr>
            <a:r>
              <a:rPr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1、把应收票据和应收账款先加一起，看年初与年末的关系。我们现在用顺鑫农业的数字放上去看看：</a:t>
            </a:r>
          </a:p>
        </p:txBody>
      </p:sp>
      <p:pic>
        <p:nvPicPr>
          <p:cNvPr id="102" name="图片 101"/>
          <p:cNvPicPr/>
          <p:nvPr/>
        </p:nvPicPr>
        <p:blipFill>
          <a:blip r:embed="rId5"/>
          <a:stretch>
            <a:fillRect/>
          </a:stretch>
        </p:blipFill>
        <p:spPr>
          <a:xfrm>
            <a:off x="393700" y="2748280"/>
            <a:ext cx="5736590" cy="26022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6130290" y="2649220"/>
            <a:ext cx="586803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看规模：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假设企业在扩张的情况下，假设年末和年初的营业收入规模相同，今年企业的货款全回来了；如果年末增长了，表明今年赊销的回款少回来了年末与年初的差价。那么对于顺鑫农业两者相差3.93-2.33=1.6亿，表明今年的债权回收与营业额相比少回来了1.6亿。对于顺鑫农业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117.34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亿的营业收入来看，没回来的1.6亿是比较少的，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证明回款很健全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看结构：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应收票据和应收账款的结构，为什么应收票据在资产负债表中排行会比应收账款前？因为流动性强、质量高、可回收性强、坏账率低，应收票据回不来才会变成应收账款。而且大量的汇票是银行承兑汇票，回款是有保证的。所以在顺鑫农业债权规模优秀的情况下，应收票据数量占的是大头，它的</a:t>
            </a: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质量是更是很优质的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93700" y="5657215"/>
            <a:ext cx="540131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看预收：</a:t>
            </a:r>
            <a:r>
              <a:rPr lang="zh-CN" altLang="en-US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32.87-17.37=15.5亿，规模也很大，等于货物没给人家，自己先拿着钱，还是15亿多的资金，证明企业的收款能力很强。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613535" y="5350510"/>
            <a:ext cx="380047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摘自：顺鑫农业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2017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年年报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952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337</TotalTime>
  <Words>2373</Words>
  <Application>Microsoft Office PowerPoint</Application>
  <PresentationFormat>宽屏</PresentationFormat>
  <Paragraphs>153</Paragraphs>
  <Slides>18</Slides>
  <Notes>18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9" baseType="lpstr">
      <vt:lpstr>PingFang SC</vt:lpstr>
      <vt:lpstr>等线</vt:lpstr>
      <vt:lpstr>等线 Light</vt:lpstr>
      <vt:lpstr>华文楷体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wangguojun</cp:lastModifiedBy>
  <cp:revision>270</cp:revision>
  <dcterms:created xsi:type="dcterms:W3CDTF">2021-03-17T13:45:00Z</dcterms:created>
  <dcterms:modified xsi:type="dcterms:W3CDTF">2024-12-16T03:39:44Z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BD320669D1C04E6D815B51B4830A8365</vt:lpwstr>
  </property>
  <property fmtid="{D5CDD505-2E9C-101B-9397-08002B2CF9AE}" pid="3" name="KSOProductBuildVer">
    <vt:lpwstr>2052-11.1.0.11365</vt:lpwstr>
  </property>
</Properties>
</file>