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0"/>
  </p:notesMasterIdLst>
  <p:sldIdLst>
    <p:sldId id="503" r:id="rId2"/>
    <p:sldId id="934" r:id="rId3"/>
    <p:sldId id="935" r:id="rId4"/>
    <p:sldId id="936" r:id="rId5"/>
    <p:sldId id="937" r:id="rId6"/>
    <p:sldId id="939" r:id="rId7"/>
    <p:sldId id="940" r:id="rId8"/>
    <p:sldId id="948" r:id="rId9"/>
    <p:sldId id="942" r:id="rId10"/>
    <p:sldId id="943" r:id="rId11"/>
    <p:sldId id="944" r:id="rId12"/>
    <p:sldId id="945" r:id="rId13"/>
    <p:sldId id="946" r:id="rId14"/>
    <p:sldId id="947" r:id="rId15"/>
    <p:sldId id="949" r:id="rId16"/>
    <p:sldId id="956" r:id="rId17"/>
    <p:sldId id="957" r:id="rId18"/>
    <p:sldId id="958"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8">
          <p15:clr>
            <a:srgbClr val="A4A3A4"/>
          </p15:clr>
        </p15:guide>
        <p15:guide id="2" pos="385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205D"/>
    <a:srgbClr val="E9EBF5"/>
    <a:srgbClr val="CC99FF"/>
    <a:srgbClr val="DCC7DB"/>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56" autoAdjust="0"/>
    <p:restoredTop sz="92237" autoAdjust="0"/>
  </p:normalViewPr>
  <p:slideViewPr>
    <p:cSldViewPr snapToGrid="0">
      <p:cViewPr varScale="1">
        <p:scale>
          <a:sx n="81" d="100"/>
          <a:sy n="81" d="100"/>
        </p:scale>
        <p:origin x="763" y="58"/>
      </p:cViewPr>
      <p:guideLst>
        <p:guide orient="horz" pos="2198"/>
        <p:guide pos="385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31CE74-D480-47DE-B126-CBA7F835947C}" type="datetimeFigureOut">
              <a:rPr lang="zh-CN" altLang="en-US" smtClean="0"/>
              <a:t>2024/12/17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77AB9C-4740-420C-9E06-DC14883DCDB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0">
              <a:buFont typeface="Arial" panose="020B0604020202020204" pitchFamily="34" charset="0"/>
              <a:buNone/>
            </a:pP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0">
              <a:buFont typeface="Arial" panose="020B0604020202020204" pitchFamily="34" charset="0"/>
              <a:buNone/>
            </a:pP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0">
              <a:buFont typeface="Arial" panose="020B0604020202020204" pitchFamily="34" charset="0"/>
              <a:buNone/>
            </a:pP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0">
              <a:buFont typeface="Arial" panose="020B0604020202020204" pitchFamily="34" charset="0"/>
              <a:buNone/>
            </a:pP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0">
              <a:buFont typeface="Arial" panose="020B0604020202020204" pitchFamily="34" charset="0"/>
              <a:buNone/>
            </a:pP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0">
              <a:buFont typeface="Arial" panose="020B0604020202020204" pitchFamily="34" charset="0"/>
              <a:buNone/>
            </a:pP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171450" indent="-171450">
              <a:buFont typeface="Arial" panose="020B0604020202020204" pitchFamily="34" charset="0"/>
              <a:buChar char="•"/>
            </a:pPr>
            <a:r>
              <a:rPr lang="zh-CN" altLang="en-US" dirty="0"/>
              <a:t>中石油该企业2014年期末的毛利率为约24%，2014年存货的期末金额为165977百万，而期初存货的金额为227017百万；</a:t>
            </a:r>
          </a:p>
          <a:p>
            <a:pPr marL="171450" indent="-171450">
              <a:buFont typeface="Arial" panose="020B0604020202020204" pitchFamily="34" charset="0"/>
              <a:buChar char="•"/>
            </a:pPr>
            <a:r>
              <a:rPr lang="zh-CN" altLang="en-US" dirty="0"/>
              <a:t>由此可见，该公司存货期末小于期初，则该企业存在存货积压的可能性小，但是其毛利率比同行业的毛利率高（同行业平均毛利率</a:t>
            </a:r>
            <a:r>
              <a:rPr lang="en-US" altLang="zh-CN" dirty="0"/>
              <a:t>20%</a:t>
            </a:r>
            <a:r>
              <a:rPr lang="zh-CN" altLang="en-US" dirty="0"/>
              <a:t>左右），说明该企业的竞争力优势显著。</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indent="0">
              <a:buFont typeface="Arial" panose="020B0604020202020204" pitchFamily="34" charset="0"/>
              <a:buNone/>
            </a:pPr>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1C7A00-EA56-4E0E-BA65-B9A75A97507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8.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10.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hyperlink" Target="http://baike.baidu.com/view/165505.htm" TargetMode="Externa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7"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2.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p:cNvSpPr/>
          <p:nvPr/>
        </p:nvSpPr>
        <p:spPr>
          <a:xfrm flipV="1">
            <a:off x="0" y="-31500"/>
            <a:ext cx="9435830" cy="2219415"/>
          </a:xfrm>
          <a:prstGeom prst="rtTriangle">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文本框 25"/>
          <p:cNvSpPr txBox="1"/>
          <p:nvPr/>
        </p:nvSpPr>
        <p:spPr>
          <a:xfrm>
            <a:off x="2005330" y="1983105"/>
            <a:ext cx="8181975" cy="3662541"/>
          </a:xfrm>
          <a:prstGeom prst="rect">
            <a:avLst/>
          </a:prstGeom>
          <a:noFill/>
        </p:spPr>
        <p:txBody>
          <a:bodyPr wrap="square" rtlCol="0">
            <a:spAutoFit/>
          </a:bodyPr>
          <a:lstStyle/>
          <a:p>
            <a:pPr algn="ctr">
              <a:lnSpc>
                <a:spcPct val="200000"/>
              </a:lnSpc>
            </a:pPr>
            <a:r>
              <a:rPr lang="zh-CN" altLang="en-US" sz="4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第六章</a:t>
            </a:r>
            <a:r>
              <a:rPr lang="en-US" altLang="zh-CN" sz="4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 </a:t>
            </a:r>
          </a:p>
          <a:p>
            <a:pPr algn="ctr">
              <a:lnSpc>
                <a:spcPct val="200000"/>
              </a:lnSpc>
            </a:pPr>
            <a:r>
              <a:rPr lang="en-US" altLang="zh-CN" sz="4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从财务报表</a:t>
            </a:r>
            <a:r>
              <a:rPr lang="zh-CN" altLang="en-US" sz="4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看效益及质量</a:t>
            </a:r>
            <a:endParaRPr lang="en-US" altLang="zh-CN" sz="4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endParaRPr>
          </a:p>
          <a:p>
            <a:pPr algn="ctr"/>
            <a:r>
              <a:rPr lang="zh-CN" altLang="en-US"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王国俊</a:t>
            </a:r>
            <a:endParaRPr lang="en-US" altLang="zh-CN"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endParaRPr>
          </a:p>
          <a:p>
            <a:pPr algn="ctr"/>
            <a:r>
              <a:rPr lang="zh-CN" altLang="en-US"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教授、博士生导师</a:t>
            </a:r>
            <a:endParaRPr lang="en-US" altLang="zh-CN"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endParaRPr>
          </a:p>
          <a:p>
            <a:pPr algn="ctr"/>
            <a:r>
              <a:rPr lang="zh-CN" altLang="en-US"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全国会计领军人才</a:t>
            </a:r>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310" y="527075"/>
            <a:ext cx="2057400" cy="65427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从财务报表看效益及质量</a:t>
            </a:r>
            <a:endParaRPr lang="zh-CN" altLang="en-US"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sym typeface="+mn-ea"/>
            </a:endParaRP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330200" y="5123180"/>
            <a:ext cx="11363325" cy="1476375"/>
          </a:xfrm>
          <a:prstGeom prst="rect">
            <a:avLst/>
          </a:prstGeom>
          <a:noFill/>
          <a:ln w="9525">
            <a:noFill/>
          </a:ln>
        </p:spPr>
        <p:txBody>
          <a:bodyPr wrap="square">
            <a:spAutoFit/>
          </a:bodyPr>
          <a:lstStyle/>
          <a:p>
            <a:pPr marL="342900" lvl="0" indent="-342900" algn="l">
              <a:lnSpc>
                <a:spcPct val="150000"/>
              </a:lnSpc>
              <a:buClrTx/>
              <a:buSzTx/>
              <a:buFont typeface="Arial" panose="020B0604020202020204" pitchFamily="34" charset="0"/>
              <a:buChar char="•"/>
            </a:pPr>
            <a:r>
              <a:rPr sz="2000">
                <a:latin typeface="微软雅黑" panose="020B0503020204020204" pitchFamily="34" charset="-122"/>
                <a:ea typeface="微软雅黑" panose="020B0503020204020204" pitchFamily="34" charset="-122"/>
                <a:cs typeface="微软雅黑" panose="020B0503020204020204" pitchFamily="34" charset="-122"/>
                <a:sym typeface="+mn-ea"/>
              </a:rPr>
              <a:t>中石油2014年度资产减值损失比上年度增加了1393百万，增长率为33.31%，主要因为该企业是以油气生产为主，其固定资产、油气资产每年都会进行减值测试，</a:t>
            </a:r>
            <a:r>
              <a:rPr lang="en-US" sz="2000">
                <a:latin typeface="微软雅黑" panose="020B0503020204020204" pitchFamily="34" charset="-122"/>
                <a:ea typeface="微软雅黑" panose="020B0503020204020204" pitchFamily="34" charset="-122"/>
                <a:cs typeface="微软雅黑" panose="020B0503020204020204" pitchFamily="34" charset="-122"/>
                <a:sym typeface="+mn-ea"/>
              </a:rPr>
              <a:t>2014</a:t>
            </a: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年</a:t>
            </a:r>
            <a:r>
              <a:rPr sz="2000">
                <a:latin typeface="微软雅黑" panose="020B0503020204020204" pitchFamily="34" charset="-122"/>
                <a:ea typeface="微软雅黑" panose="020B0503020204020204" pitchFamily="34" charset="-122"/>
                <a:cs typeface="微软雅黑" panose="020B0503020204020204" pitchFamily="34" charset="-122"/>
                <a:sym typeface="+mn-ea"/>
              </a:rPr>
              <a:t>国内大环境以及国家政策的变化，致使可能使油气资产发生减值，以至于固定资产、油气资产的管理质量有所下降。</a:t>
            </a:r>
          </a:p>
        </p:txBody>
      </p:sp>
      <p:pic>
        <p:nvPicPr>
          <p:cNvPr id="5" name="图片 4"/>
          <p:cNvPicPr>
            <a:picLocks noChangeAspect="1"/>
          </p:cNvPicPr>
          <p:nvPr/>
        </p:nvPicPr>
        <p:blipFill>
          <a:blip r:embed="rId5"/>
          <a:stretch>
            <a:fillRect/>
          </a:stretch>
        </p:blipFill>
        <p:spPr>
          <a:xfrm>
            <a:off x="474345" y="1699260"/>
            <a:ext cx="7713980" cy="2917825"/>
          </a:xfrm>
          <a:prstGeom prst="rect">
            <a:avLst/>
          </a:prstGeom>
        </p:spPr>
      </p:pic>
      <p:sp>
        <p:nvSpPr>
          <p:cNvPr id="3" name="文本框 2"/>
          <p:cNvSpPr txBox="1"/>
          <p:nvPr/>
        </p:nvSpPr>
        <p:spPr>
          <a:xfrm>
            <a:off x="2571750" y="4578985"/>
            <a:ext cx="2541905" cy="337185"/>
          </a:xfrm>
          <a:prstGeom prst="rect">
            <a:avLst/>
          </a:prstGeom>
          <a:noFill/>
        </p:spPr>
        <p:txBody>
          <a:bodyPr wrap="square" rtlCol="0">
            <a:spAutoFit/>
          </a:bodyPr>
          <a:lstStyle/>
          <a:p>
            <a:r>
              <a:rPr lang="zh-CN" altLang="en-US" sz="1600">
                <a:latin typeface="微软雅黑" panose="020B0503020204020204" pitchFamily="34" charset="-122"/>
                <a:ea typeface="微软雅黑" panose="020B0503020204020204" pitchFamily="34" charset="-122"/>
                <a:cs typeface="微软雅黑" panose="020B0503020204020204" pitchFamily="34" charset="-122"/>
              </a:rPr>
              <a:t>摘自：中石油</a:t>
            </a:r>
            <a:r>
              <a:rPr lang="en-US" altLang="zh-CN" sz="1600">
                <a:latin typeface="微软雅黑" panose="020B0503020204020204" pitchFamily="34" charset="-122"/>
                <a:ea typeface="微软雅黑" panose="020B0503020204020204" pitchFamily="34" charset="-122"/>
                <a:cs typeface="微软雅黑" panose="020B0503020204020204" pitchFamily="34" charset="-122"/>
              </a:rPr>
              <a:t>2014</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年年报</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从财务报表看效益及质量</a:t>
            </a:r>
            <a:endParaRPr lang="zh-CN" altLang="en-US"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sym typeface="+mn-ea"/>
            </a:endParaRP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550545" y="1840230"/>
            <a:ext cx="11184255" cy="3969385"/>
          </a:xfrm>
          <a:prstGeom prst="rect">
            <a:avLst/>
          </a:prstGeom>
          <a:noFill/>
          <a:ln w="9525">
            <a:noFill/>
          </a:ln>
        </p:spPr>
        <p:txBody>
          <a:bodyPr wrap="square">
            <a:spAutoFit/>
          </a:bodyPr>
          <a:lstStyle/>
          <a:p>
            <a:pPr lvl="0" algn="l">
              <a:lnSpc>
                <a:spcPct val="150000"/>
              </a:lnSpc>
              <a:buClrTx/>
              <a:buSzTx/>
              <a:buFont typeface="Wingdings" panose="05000000000000000000" charset="0"/>
            </a:pPr>
            <a:r>
              <a:rPr sz="2400" b="1">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sz="2400" b="1">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b="1">
                <a:latin typeface="微软雅黑" panose="020B0503020204020204" pitchFamily="34" charset="-122"/>
                <a:ea typeface="微软雅黑" panose="020B0503020204020204" pitchFamily="34" charset="-122"/>
                <a:cs typeface="微软雅黑" panose="020B0503020204020204" pitchFamily="34" charset="-122"/>
                <a:sym typeface="+mn-ea"/>
              </a:rPr>
              <a:t>投资收益</a:t>
            </a:r>
          </a:p>
          <a:p>
            <a:pPr marL="342900" lvl="0" indent="-342900" algn="l">
              <a:lnSpc>
                <a:spcPct val="150000"/>
              </a:lnSpc>
              <a:buClrTx/>
              <a:buSzTx/>
              <a:buFont typeface="Arial" panose="020B0604020202020204" pitchFamily="34" charset="0"/>
              <a:buChar char="•"/>
            </a:pPr>
            <a:r>
              <a:rPr sz="2400">
                <a:latin typeface="微软雅黑" panose="020B0503020204020204" pitchFamily="34" charset="-122"/>
                <a:ea typeface="微软雅黑" panose="020B0503020204020204" pitchFamily="34" charset="-122"/>
                <a:cs typeface="微软雅黑" panose="020B0503020204020204" pitchFamily="34" charset="-122"/>
                <a:sym typeface="+mn-ea"/>
              </a:rPr>
              <a:t>利润的三个支撑：核心利润</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a:latin typeface="微软雅黑" panose="020B0503020204020204" pitchFamily="34" charset="-122"/>
                <a:ea typeface="微软雅黑" panose="020B0503020204020204" pitchFamily="34" charset="-122"/>
                <a:cs typeface="微软雅黑" panose="020B0503020204020204" pitchFamily="34" charset="-122"/>
                <a:sym typeface="+mn-ea"/>
              </a:rPr>
              <a:t>投资收益</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a:latin typeface="微软雅黑" panose="020B0503020204020204" pitchFamily="34" charset="-122"/>
                <a:ea typeface="微软雅黑" panose="020B0503020204020204" pitchFamily="34" charset="-122"/>
                <a:cs typeface="微软雅黑" panose="020B0503020204020204" pitchFamily="34" charset="-122"/>
                <a:sym typeface="+mn-ea"/>
              </a:rPr>
              <a:t>营业外收入</a:t>
            </a:r>
          </a:p>
          <a:p>
            <a:pPr marL="342900" lvl="0" indent="-342900" algn="l">
              <a:lnSpc>
                <a:spcPct val="150000"/>
              </a:lnSpc>
              <a:buClrTx/>
              <a:buSzTx/>
              <a:buFont typeface="Arial" panose="020B0604020202020204" pitchFamily="34" charset="0"/>
              <a:buChar char="•"/>
            </a:pPr>
            <a:r>
              <a:rPr sz="2400">
                <a:latin typeface="微软雅黑" panose="020B0503020204020204" pitchFamily="34" charset="-122"/>
                <a:ea typeface="微软雅黑" panose="020B0503020204020204" pitchFamily="34" charset="-122"/>
                <a:cs typeface="微软雅黑" panose="020B0503020204020204" pitchFamily="34" charset="-122"/>
                <a:sym typeface="+mn-ea"/>
              </a:rPr>
              <a:t>企业的核心利润</a:t>
            </a:r>
            <a:r>
              <a:rPr 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a:latin typeface="微软雅黑" panose="020B0503020204020204" pitchFamily="34" charset="-122"/>
                <a:ea typeface="微软雅黑" panose="020B0503020204020204" pitchFamily="34" charset="-122"/>
                <a:cs typeface="微软雅黑" panose="020B0503020204020204" pitchFamily="34" charset="-122"/>
                <a:sym typeface="+mn-ea"/>
              </a:rPr>
              <a:t>毛利</a:t>
            </a:r>
            <a:r>
              <a:rPr 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a:latin typeface="微软雅黑" panose="020B0503020204020204" pitchFamily="34" charset="-122"/>
                <a:ea typeface="微软雅黑" panose="020B0503020204020204" pitchFamily="34" charset="-122"/>
                <a:cs typeface="微软雅黑" panose="020B0503020204020204" pitchFamily="34" charset="-122"/>
                <a:sym typeface="+mn-ea"/>
              </a:rPr>
              <a:t>三大期间费用</a:t>
            </a:r>
            <a:r>
              <a:rPr lang="en-US"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sz="2400">
                <a:latin typeface="微软雅黑" panose="020B0503020204020204" pitchFamily="34" charset="-122"/>
                <a:ea typeface="微软雅黑" panose="020B0503020204020204" pitchFamily="34" charset="-122"/>
                <a:cs typeface="微软雅黑" panose="020B0503020204020204" pitchFamily="34" charset="-122"/>
                <a:sym typeface="+mn-ea"/>
              </a:rPr>
              <a:t>营业税金及附加</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（营业利润</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投资收益</a:t>
            </a:r>
            <a:r>
              <a:rPr lang="en-US" alt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核心利润）</a:t>
            </a:r>
            <a:r>
              <a:rPr sz="2400">
                <a:latin typeface="微软雅黑" panose="020B0503020204020204" pitchFamily="34" charset="-122"/>
                <a:ea typeface="微软雅黑" panose="020B0503020204020204" pitchFamily="34" charset="-122"/>
                <a:cs typeface="微软雅黑" panose="020B0503020204020204" pitchFamily="34" charset="-122"/>
                <a:sym typeface="+mn-ea"/>
              </a:rPr>
              <a:t>。</a:t>
            </a:r>
          </a:p>
          <a:p>
            <a:pPr marL="342900" lvl="0" indent="-342900" algn="l">
              <a:lnSpc>
                <a:spcPct val="150000"/>
              </a:lnSpc>
              <a:buClrTx/>
              <a:buSzTx/>
              <a:buFont typeface="Arial" panose="020B0604020202020204" pitchFamily="34" charset="0"/>
              <a:buChar char="•"/>
            </a:pPr>
            <a:r>
              <a:rPr sz="2400">
                <a:latin typeface="微软雅黑" panose="020B0503020204020204" pitchFamily="34" charset="-122"/>
                <a:ea typeface="微软雅黑" panose="020B0503020204020204" pitchFamily="34" charset="-122"/>
                <a:cs typeface="微软雅黑" panose="020B0503020204020204" pitchFamily="34" charset="-122"/>
                <a:sym typeface="+mn-ea"/>
              </a:rPr>
              <a:t>投资收益，一般是公司对外进行投资及控制性投资时，才会产生投资收益。投资收益的规模取决于子公司的分红情况（或控制性投资的子公司的分红情况决定着本公司的投资收益状况)</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endParaRPr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从财务报表看效益及质量</a:t>
            </a:r>
            <a:endParaRPr lang="zh-CN" altLang="en-US"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sym typeface="+mn-ea"/>
            </a:endParaRP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711835" y="5142865"/>
            <a:ext cx="10652125" cy="1198880"/>
          </a:xfrm>
          <a:prstGeom prst="rect">
            <a:avLst/>
          </a:prstGeom>
          <a:noFill/>
          <a:ln w="9525">
            <a:noFill/>
          </a:ln>
        </p:spPr>
        <p:txBody>
          <a:bodyPr wrap="square">
            <a:spAutoFit/>
          </a:bodyPr>
          <a:lstStyle/>
          <a:p>
            <a:pPr marL="342900" indent="-342900">
              <a:buFont typeface="Arial" panose="020B0604020202020204" pitchFamily="34" charset="0"/>
              <a:buChar char="•"/>
            </a:pPr>
            <a:r>
              <a:rPr sz="2400" b="0">
                <a:latin typeface="微软雅黑" panose="020B0503020204020204" pitchFamily="34" charset="-122"/>
                <a:ea typeface="微软雅黑" panose="020B0503020204020204" pitchFamily="34" charset="-122"/>
                <a:cs typeface="微软雅黑" panose="020B0503020204020204" pitchFamily="34" charset="-122"/>
              </a:rPr>
              <a:t>中石油2014年投资收益比上年度增加了1</a:t>
            </a:r>
            <a:r>
              <a:rPr lang="en-US" sz="2400" b="0">
                <a:latin typeface="微软雅黑" panose="020B0503020204020204" pitchFamily="34" charset="-122"/>
                <a:ea typeface="微软雅黑" panose="020B0503020204020204" pitchFamily="34" charset="-122"/>
                <a:cs typeface="微软雅黑" panose="020B0503020204020204" pitchFamily="34" charset="-122"/>
              </a:rPr>
              <a:t>528</a:t>
            </a:r>
            <a:r>
              <a:rPr sz="2400" b="0">
                <a:latin typeface="微软雅黑" panose="020B0503020204020204" pitchFamily="34" charset="-122"/>
                <a:ea typeface="微软雅黑" panose="020B0503020204020204" pitchFamily="34" charset="-122"/>
                <a:cs typeface="微软雅黑" panose="020B0503020204020204" pitchFamily="34" charset="-122"/>
              </a:rPr>
              <a:t>百万，由于2014年股市逐渐上升趋势，使得该公司在投资上获取的一些收益，再加上其子公司在今年度进行了分红。</a:t>
            </a:r>
            <a:endParaRPr sz="240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2" name="图片 1"/>
          <p:cNvPicPr>
            <a:picLocks noChangeAspect="1"/>
          </p:cNvPicPr>
          <p:nvPr/>
        </p:nvPicPr>
        <p:blipFill>
          <a:blip r:embed="rId5"/>
          <a:stretch>
            <a:fillRect/>
          </a:stretch>
        </p:blipFill>
        <p:spPr>
          <a:xfrm>
            <a:off x="763905" y="1739265"/>
            <a:ext cx="6997065" cy="2679700"/>
          </a:xfrm>
          <a:prstGeom prst="rect">
            <a:avLst/>
          </a:prstGeom>
        </p:spPr>
      </p:pic>
      <p:sp>
        <p:nvSpPr>
          <p:cNvPr id="3" name="文本框 2"/>
          <p:cNvSpPr txBox="1"/>
          <p:nvPr/>
        </p:nvSpPr>
        <p:spPr>
          <a:xfrm>
            <a:off x="2848610" y="4418965"/>
            <a:ext cx="2541905" cy="337185"/>
          </a:xfrm>
          <a:prstGeom prst="rect">
            <a:avLst/>
          </a:prstGeom>
          <a:noFill/>
        </p:spPr>
        <p:txBody>
          <a:bodyPr wrap="square" rtlCol="0">
            <a:spAutoFit/>
          </a:bodyPr>
          <a:lstStyle/>
          <a:p>
            <a:r>
              <a:rPr lang="zh-CN" altLang="en-US" sz="1600">
                <a:latin typeface="微软雅黑" panose="020B0503020204020204" pitchFamily="34" charset="-122"/>
                <a:ea typeface="微软雅黑" panose="020B0503020204020204" pitchFamily="34" charset="-122"/>
                <a:cs typeface="微软雅黑" panose="020B0503020204020204" pitchFamily="34" charset="-122"/>
              </a:rPr>
              <a:t>摘自：中石油</a:t>
            </a:r>
            <a:r>
              <a:rPr lang="en-US" altLang="zh-CN" sz="1600">
                <a:latin typeface="微软雅黑" panose="020B0503020204020204" pitchFamily="34" charset="-122"/>
                <a:ea typeface="微软雅黑" panose="020B0503020204020204" pitchFamily="34" charset="-122"/>
                <a:cs typeface="微软雅黑" panose="020B0503020204020204" pitchFamily="34" charset="-122"/>
              </a:rPr>
              <a:t>2014</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年年报</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从财务报表看效益及质量</a:t>
            </a:r>
            <a:endParaRPr lang="zh-CN" altLang="en-US"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sym typeface="+mn-ea"/>
            </a:endParaRP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550545" y="1840230"/>
            <a:ext cx="11184255" cy="3415030"/>
          </a:xfrm>
          <a:prstGeom prst="rect">
            <a:avLst/>
          </a:prstGeom>
          <a:noFill/>
          <a:ln w="9525">
            <a:noFill/>
          </a:ln>
        </p:spPr>
        <p:txBody>
          <a:bodyPr wrap="square">
            <a:spAutoFit/>
          </a:bodyPr>
          <a:lstStyle/>
          <a:p>
            <a:pPr lvl="0" algn="l">
              <a:lnSpc>
                <a:spcPct val="150000"/>
              </a:lnSpc>
              <a:buClrTx/>
              <a:buSzTx/>
              <a:buFont typeface="Wingdings" panose="05000000000000000000" charset="0"/>
            </a:pPr>
            <a:r>
              <a:rPr sz="2400" b="1">
                <a:latin typeface="微软雅黑" panose="020B0503020204020204" pitchFamily="34" charset="-122"/>
                <a:ea typeface="微软雅黑" panose="020B0503020204020204" pitchFamily="34" charset="-122"/>
                <a:cs typeface="微软雅黑" panose="020B0503020204020204" pitchFamily="34" charset="-122"/>
                <a:sym typeface="+mn-ea"/>
              </a:rPr>
              <a:t>6、营业外收入</a:t>
            </a:r>
          </a:p>
          <a:p>
            <a:pPr lvl="0" algn="l">
              <a:lnSpc>
                <a:spcPct val="150000"/>
              </a:lnSpc>
              <a:buClrTx/>
              <a:buSzTx/>
              <a:buFont typeface="Wingdings" panose="05000000000000000000" charset="0"/>
            </a:pPr>
            <a:endParaRPr sz="24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lvl="0" indent="-342900" algn="l">
              <a:lnSpc>
                <a:spcPct val="150000"/>
              </a:lnSpc>
              <a:buClrTx/>
              <a:buSzTx/>
              <a:buFont typeface="Arial" panose="020B0604020202020204" pitchFamily="34" charset="0"/>
              <a:buChar char="•"/>
            </a:pPr>
            <a:r>
              <a:rPr sz="2400">
                <a:latin typeface="微软雅黑" panose="020B0503020204020204" pitchFamily="34" charset="-122"/>
                <a:ea typeface="微软雅黑" panose="020B0503020204020204" pitchFamily="34" charset="-122"/>
                <a:cs typeface="微软雅黑" panose="020B0503020204020204" pitchFamily="34" charset="-122"/>
                <a:sym typeface="+mn-ea"/>
              </a:rPr>
              <a:t>营业外收入的贡献持续性较长</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的话</a:t>
            </a:r>
            <a:r>
              <a:rPr sz="2400">
                <a:latin typeface="微软雅黑" panose="020B0503020204020204" pitchFamily="34" charset="-122"/>
                <a:ea typeface="微软雅黑" panose="020B0503020204020204" pitchFamily="34" charset="-122"/>
                <a:cs typeface="微软雅黑" panose="020B0503020204020204" pitchFamily="34" charset="-122"/>
                <a:sym typeface="+mn-ea"/>
              </a:rPr>
              <a:t>，其中一定有一些固定成分收益的增加；反之，则企业只是由于偶尔处置固定资产等资产所获取的额外收入。</a:t>
            </a:r>
          </a:p>
          <a:p>
            <a:pPr marL="342900" lvl="0" indent="-342900" algn="l">
              <a:lnSpc>
                <a:spcPct val="150000"/>
              </a:lnSpc>
              <a:buClrTx/>
              <a:buSzTx/>
              <a:buFont typeface="Arial" panose="020B0604020202020204" pitchFamily="34" charset="0"/>
              <a:buChar char="•"/>
            </a:pP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也可能是政策性问题，补贴收入等，要关注国家政策。</a:t>
            </a:r>
          </a:p>
          <a:p>
            <a:pPr lvl="0" indent="0" algn="l">
              <a:lnSpc>
                <a:spcPct val="150000"/>
              </a:lnSpc>
              <a:buClrTx/>
              <a:buSzTx/>
              <a:buFont typeface="Arial" panose="020B0604020202020204" pitchFamily="34" charset="0"/>
              <a:buNone/>
            </a:pPr>
            <a:endParaRPr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从财务报表看效益及质量</a:t>
            </a:r>
            <a:endParaRPr lang="zh-CN" altLang="en-US"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sym typeface="+mn-ea"/>
            </a:endParaRP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663575" y="1699260"/>
            <a:ext cx="10748645" cy="5077460"/>
          </a:xfrm>
          <a:prstGeom prst="rect">
            <a:avLst/>
          </a:prstGeom>
          <a:noFill/>
          <a:ln w="9525">
            <a:noFill/>
          </a:ln>
        </p:spPr>
        <p:txBody>
          <a:bodyPr wrap="square">
            <a:spAutoFit/>
          </a:bodyPr>
          <a:lstStyle/>
          <a:p>
            <a:pPr lvl="0" algn="l">
              <a:lnSpc>
                <a:spcPct val="150000"/>
              </a:lnSpc>
              <a:buClrTx/>
              <a:buSzTx/>
              <a:buFont typeface="Wingdings" panose="05000000000000000000" charset="0"/>
            </a:pPr>
            <a:r>
              <a:rPr lang="en-US" sz="2400" b="1">
                <a:latin typeface="微软雅黑" panose="020B0503020204020204" pitchFamily="34" charset="-122"/>
                <a:ea typeface="微软雅黑" panose="020B0503020204020204" pitchFamily="34" charset="-122"/>
                <a:cs typeface="微软雅黑" panose="020B0503020204020204" pitchFamily="34" charset="-122"/>
                <a:sym typeface="+mn-ea"/>
              </a:rPr>
              <a:t>7</a:t>
            </a:r>
            <a:r>
              <a:rPr sz="2400" b="1">
                <a:latin typeface="微软雅黑" panose="020B0503020204020204" pitchFamily="34" charset="-122"/>
                <a:ea typeface="微软雅黑" panose="020B0503020204020204" pitchFamily="34" charset="-122"/>
                <a:cs typeface="微软雅黑" panose="020B0503020204020204" pitchFamily="34" charset="-122"/>
                <a:sym typeface="+mn-ea"/>
              </a:rPr>
              <a:t>、核心利润产生的现金流量问题</a:t>
            </a:r>
          </a:p>
          <a:p>
            <a:pPr lvl="0" algn="l">
              <a:lnSpc>
                <a:spcPct val="150000"/>
              </a:lnSpc>
              <a:buClrTx/>
              <a:buSzTx/>
              <a:buFont typeface="Wingdings" panose="05000000000000000000" charset="0"/>
            </a:pPr>
            <a:endParaRPr sz="24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lvl="0" indent="-342900" algn="l">
              <a:lnSpc>
                <a:spcPct val="150000"/>
              </a:lnSpc>
              <a:buClrTx/>
              <a:buSzTx/>
              <a:buFont typeface="Arial" panose="020B0604020202020204" pitchFamily="34" charset="0"/>
              <a:buChar char="•"/>
            </a:pPr>
            <a:r>
              <a:rPr sz="2400">
                <a:latin typeface="微软雅黑" panose="020B0503020204020204" pitchFamily="34" charset="-122"/>
                <a:ea typeface="微软雅黑" panose="020B0503020204020204" pitchFamily="34" charset="-122"/>
                <a:cs typeface="微软雅黑" panose="020B0503020204020204" pitchFamily="34" charset="-122"/>
                <a:sym typeface="+mn-ea"/>
              </a:rPr>
              <a:t>主要体现在经营活动产生的现金流量净额规模所包含的核心利润质量信息。</a:t>
            </a:r>
          </a:p>
          <a:p>
            <a:pPr marL="342900" lvl="0" indent="-342900" algn="l">
              <a:lnSpc>
                <a:spcPct val="150000"/>
              </a:lnSpc>
              <a:buClrTx/>
              <a:buSzTx/>
              <a:buFont typeface="Arial" panose="020B0604020202020204" pitchFamily="34" charset="0"/>
              <a:buChar char="•"/>
            </a:pPr>
            <a:r>
              <a:rPr sz="2400">
                <a:latin typeface="微软雅黑" panose="020B0503020204020204" pitchFamily="34" charset="-122"/>
                <a:ea typeface="微软雅黑" panose="020B0503020204020204" pitchFamily="34" charset="-122"/>
                <a:cs typeface="微软雅黑" panose="020B0503020204020204" pitchFamily="34" charset="-122"/>
                <a:sym typeface="+mn-ea"/>
              </a:rPr>
              <a:t>检验企业利润虚实的一个重要试金石是核心利润能否产生相应的现金流量</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2400" b="1">
                <a:latin typeface="微软雅黑" panose="020B0503020204020204" pitchFamily="34" charset="-122"/>
                <a:ea typeface="微软雅黑" panose="020B0503020204020204" pitchFamily="34" charset="-122"/>
                <a:cs typeface="微软雅黑" panose="020B0503020204020204" pitchFamily="34" charset="-122"/>
                <a:sym typeface="+mn-ea"/>
              </a:rPr>
              <a:t>如果企业的存货周转大于</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次，经营活动的现金流量应为核心利润的</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1.2-1.5</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sym typeface="+mn-ea"/>
              </a:rPr>
              <a:t>倍。</a:t>
            </a:r>
            <a:r>
              <a:rPr sz="2400" b="1">
                <a:latin typeface="微软雅黑" panose="020B0503020204020204" pitchFamily="34" charset="-122"/>
                <a:ea typeface="微软雅黑" panose="020B0503020204020204" pitchFamily="34" charset="-122"/>
                <a:cs typeface="微软雅黑" panose="020B0503020204020204" pitchFamily="34" charset="-122"/>
                <a:sym typeface="+mn-ea"/>
              </a:rPr>
              <a:t> </a:t>
            </a:r>
          </a:p>
          <a:p>
            <a:pPr marL="342900" lvl="0" indent="-342900" algn="l">
              <a:lnSpc>
                <a:spcPct val="150000"/>
              </a:lnSpc>
              <a:buClrTx/>
              <a:buSzTx/>
              <a:buFont typeface="Arial" panose="020B0604020202020204" pitchFamily="34" charset="0"/>
              <a:buChar char="•"/>
            </a:pPr>
            <a:r>
              <a:rPr sz="2400">
                <a:latin typeface="微软雅黑" panose="020B0503020204020204" pitchFamily="34" charset="-122"/>
                <a:ea typeface="微软雅黑" panose="020B0503020204020204" pitchFamily="34" charset="-122"/>
                <a:cs typeface="微软雅黑" panose="020B0503020204020204" pitchFamily="34" charset="-122"/>
                <a:sym typeface="+mn-ea"/>
              </a:rPr>
              <a:t>如果大致相同，则证明既有核心利润，又有对应的现金流；如果不同，则只有利润，不产生现金</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流量</a:t>
            </a:r>
            <a:r>
              <a:rPr sz="2400">
                <a:latin typeface="微软雅黑" panose="020B0503020204020204" pitchFamily="34" charset="-122"/>
                <a:ea typeface="微软雅黑" panose="020B0503020204020204" pitchFamily="34" charset="-122"/>
                <a:cs typeface="微软雅黑" panose="020B0503020204020204" pitchFamily="34" charset="-122"/>
                <a:sym typeface="+mn-ea"/>
              </a:rPr>
              <a:t>，该利润可能不实，存在被操纵的可能。</a:t>
            </a:r>
          </a:p>
          <a:p>
            <a:pPr lvl="0" indent="0" algn="l">
              <a:lnSpc>
                <a:spcPct val="150000"/>
              </a:lnSpc>
              <a:buClrTx/>
              <a:buSzTx/>
              <a:buFont typeface="Arial" panose="020B0604020202020204" pitchFamily="34" charset="0"/>
              <a:buNone/>
            </a:pPr>
            <a:endParaRPr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从财务报表看效益及质量</a:t>
            </a:r>
            <a:endParaRPr lang="zh-CN" altLang="en-US"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sym typeface="+mn-ea"/>
            </a:endParaRP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588010" y="4273550"/>
            <a:ext cx="11184255" cy="1938020"/>
          </a:xfrm>
          <a:prstGeom prst="rect">
            <a:avLst/>
          </a:prstGeom>
          <a:noFill/>
          <a:ln w="9525">
            <a:noFill/>
          </a:ln>
        </p:spPr>
        <p:txBody>
          <a:bodyPr wrap="square">
            <a:spAutoFit/>
          </a:bodyPr>
          <a:lstStyle/>
          <a:p>
            <a:pPr marL="342900" lvl="0" indent="-342900" algn="l">
              <a:lnSpc>
                <a:spcPct val="150000"/>
              </a:lnSpc>
              <a:buClrTx/>
              <a:buSzTx/>
              <a:buFont typeface="Arial" panose="020B0604020202020204" pitchFamily="34" charset="0"/>
              <a:buChar char="•"/>
            </a:pPr>
            <a:r>
              <a:rPr sz="2000">
                <a:latin typeface="微软雅黑" panose="020B0503020204020204" pitchFamily="34" charset="-122"/>
                <a:ea typeface="微软雅黑" panose="020B0503020204020204" pitchFamily="34" charset="-122"/>
                <a:cs typeface="微软雅黑" panose="020B0503020204020204" pitchFamily="34" charset="-122"/>
                <a:sym typeface="+mn-ea"/>
              </a:rPr>
              <a:t>2017年，福耀玻璃存货周转速度为3.72次，高于2次；核心利润为35.3亿元；经营活动现金流量净额为47.97亿元。</a:t>
            </a:r>
          </a:p>
          <a:p>
            <a:pPr marL="342900" lvl="0" indent="-342900" algn="l">
              <a:lnSpc>
                <a:spcPct val="150000"/>
              </a:lnSpc>
              <a:buClrTx/>
              <a:buSzTx/>
              <a:buFont typeface="Arial" panose="020B0604020202020204" pitchFamily="34" charset="0"/>
              <a:buChar char="•"/>
            </a:pPr>
            <a:r>
              <a:rPr sz="2000">
                <a:latin typeface="微软雅黑" panose="020B0503020204020204" pitchFamily="34" charset="-122"/>
                <a:ea typeface="微软雅黑" panose="020B0503020204020204" pitchFamily="34" charset="-122"/>
                <a:cs typeface="微软雅黑" panose="020B0503020204020204" pitchFamily="34" charset="-122"/>
                <a:sym typeface="+mn-ea"/>
              </a:rPr>
              <a:t>套用公式后，福耀玻璃2017年经营活动现金流量净额=1.36倍核心利润。可见，福耀的发展是可持续的。</a:t>
            </a:r>
          </a:p>
        </p:txBody>
      </p:sp>
      <p:sp>
        <p:nvSpPr>
          <p:cNvPr id="3" name="文本框 2"/>
          <p:cNvSpPr txBox="1"/>
          <p:nvPr/>
        </p:nvSpPr>
        <p:spPr>
          <a:xfrm>
            <a:off x="3861435" y="3724275"/>
            <a:ext cx="4191000" cy="337185"/>
          </a:xfrm>
          <a:prstGeom prst="rect">
            <a:avLst/>
          </a:prstGeom>
          <a:noFill/>
        </p:spPr>
        <p:txBody>
          <a:bodyPr wrap="square" rtlCol="0">
            <a:spAutoFit/>
          </a:bodyPr>
          <a:lstStyle/>
          <a:p>
            <a:r>
              <a:rPr lang="zh-CN" altLang="en-US" sz="1600">
                <a:latin typeface="微软雅黑" panose="020B0503020204020204" pitchFamily="34" charset="-122"/>
                <a:ea typeface="微软雅黑" panose="020B0503020204020204" pitchFamily="34" charset="-122"/>
                <a:cs typeface="微软雅黑" panose="020B0503020204020204" pitchFamily="34" charset="-122"/>
              </a:rPr>
              <a:t>摘自：福耀玻璃</a:t>
            </a:r>
            <a:r>
              <a:rPr lang="en-US" altLang="zh-CN" sz="1600">
                <a:latin typeface="微软雅黑" panose="020B0503020204020204" pitchFamily="34" charset="-122"/>
                <a:ea typeface="微软雅黑" panose="020B0503020204020204" pitchFamily="34" charset="-122"/>
                <a:cs typeface="微软雅黑" panose="020B0503020204020204" pitchFamily="34" charset="-122"/>
              </a:rPr>
              <a:t>2017</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年现金流量表</a:t>
            </a:r>
          </a:p>
        </p:txBody>
      </p:sp>
      <p:pic>
        <p:nvPicPr>
          <p:cNvPr id="5" name="图片 4"/>
          <p:cNvPicPr>
            <a:picLocks noChangeAspect="1"/>
          </p:cNvPicPr>
          <p:nvPr/>
        </p:nvPicPr>
        <p:blipFill>
          <a:blip r:embed="rId5"/>
          <a:stretch>
            <a:fillRect/>
          </a:stretch>
        </p:blipFill>
        <p:spPr>
          <a:xfrm>
            <a:off x="461010" y="2095500"/>
            <a:ext cx="10991850" cy="154813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从财务报表看效益及质量</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374140" y="2248535"/>
            <a:ext cx="9269730" cy="2861310"/>
          </a:xfrm>
          <a:prstGeom prst="rect">
            <a:avLst/>
          </a:prstGeom>
          <a:noFill/>
          <a:ln w="9525">
            <a:noFill/>
          </a:ln>
        </p:spPr>
        <p:txBody>
          <a:bodyPr wrap="square">
            <a:spAutoFit/>
          </a:bodyPr>
          <a:lstStyle/>
          <a:p>
            <a:pPr indent="0" algn="ctr">
              <a:lnSpc>
                <a:spcPct val="150000"/>
              </a:lnSpc>
              <a:buFont typeface="Arial" panose="020B0604020202020204" pitchFamily="34" charset="0"/>
              <a:buNone/>
            </a:pPr>
            <a:r>
              <a:rPr lang="zh-CN" altLang="en-US" sz="2400" b="1" dirty="0">
                <a:latin typeface="华文楷体" panose="02010600040101010101" pitchFamily="2" charset="-122"/>
                <a:ea typeface="华文楷体" panose="02010600040101010101" pitchFamily="2" charset="-122"/>
                <a:sym typeface="+mn-ea"/>
              </a:rPr>
              <a:t>杜邦分析法</a:t>
            </a:r>
          </a:p>
          <a:p>
            <a:pPr marL="342900" indent="-342900">
              <a:lnSpc>
                <a:spcPct val="150000"/>
              </a:lnSpc>
              <a:buFont typeface="Arial" panose="020B0604020202020204" pitchFamily="34" charset="0"/>
              <a:buChar char="•"/>
            </a:pPr>
            <a:r>
              <a:rPr lang="zh-CN" altLang="en-US" sz="2400" dirty="0">
                <a:latin typeface="华文楷体" panose="02010600040101010101" pitchFamily="2" charset="-122"/>
                <a:ea typeface="华文楷体" panose="02010600040101010101" pitchFamily="2" charset="-122"/>
                <a:sym typeface="+mn-ea"/>
              </a:rPr>
              <a:t>杜邦分析法有助于企业管理层更加清晰地看到净资产收益率（</a:t>
            </a:r>
            <a:r>
              <a:rPr lang="en-US" altLang="zh-CN" sz="2400" dirty="0">
                <a:latin typeface="华文楷体" panose="02010600040101010101" pitchFamily="2" charset="-122"/>
                <a:ea typeface="华文楷体" panose="02010600040101010101" pitchFamily="2" charset="-122"/>
                <a:sym typeface="+mn-ea"/>
              </a:rPr>
              <a:t>ROE</a:t>
            </a:r>
            <a:r>
              <a:rPr lang="zh-CN" altLang="en-US" sz="2400" dirty="0">
                <a:latin typeface="华文楷体" panose="02010600040101010101" pitchFamily="2" charset="-122"/>
                <a:ea typeface="华文楷体" panose="02010600040101010101" pitchFamily="2" charset="-122"/>
                <a:sym typeface="+mn-ea"/>
              </a:rPr>
              <a:t>）的决定因素，以及销售净利润率与</a:t>
            </a:r>
            <a:r>
              <a:rPr lang="zh-CN" altLang="en-US" sz="2400" dirty="0">
                <a:latin typeface="华文楷体" panose="02010600040101010101" pitchFamily="2" charset="-122"/>
                <a:ea typeface="华文楷体" panose="02010600040101010101" pitchFamily="2" charset="-122"/>
                <a:sym typeface="+mn-ea"/>
                <a:hlinkClick r:id="rId5"/>
              </a:rPr>
              <a:t>总资产周转率</a:t>
            </a:r>
            <a:r>
              <a:rPr lang="zh-CN" altLang="en-US" sz="2400" dirty="0">
                <a:latin typeface="华文楷体" panose="02010600040101010101" pitchFamily="2" charset="-122"/>
                <a:ea typeface="华文楷体" panose="02010600040101010101" pitchFamily="2" charset="-122"/>
                <a:sym typeface="+mn-ea"/>
              </a:rPr>
              <a:t>、债务比率之间的相互关联关系，给管理层提供了一张明晰的考察公司资产管理效率和是否最大化股东投资回报的路线图。</a:t>
            </a:r>
            <a:endPar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从财务报表看效益及质量</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38914" name="标题 1"/>
          <p:cNvSpPr>
            <a:spLocks noGrp="1"/>
          </p:cNvSpPr>
          <p:nvPr>
            <p:ph type="title"/>
          </p:nvPr>
        </p:nvSpPr>
        <p:spPr>
          <a:xfrm>
            <a:off x="2840355" y="1790065"/>
            <a:ext cx="5045075" cy="829945"/>
          </a:xfrm>
        </p:spPr>
        <p:txBody>
          <a:bodyPr/>
          <a:lstStyle/>
          <a:p>
            <a:pPr eaLnBrk="1" hangingPunct="1"/>
            <a:r>
              <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财务比率的综合分析</a:t>
            </a:r>
            <a:r>
              <a:rPr lang="en-US" altLang="zh-CN"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杜邦分析</a:t>
            </a:r>
          </a:p>
        </p:txBody>
      </p:sp>
      <p:sp>
        <p:nvSpPr>
          <p:cNvPr id="5" name="AutoShape 49"/>
          <p:cNvSpPr>
            <a:spLocks noChangeArrowheads="1"/>
          </p:cNvSpPr>
          <p:nvPr/>
        </p:nvSpPr>
        <p:spPr bwMode="auto">
          <a:xfrm>
            <a:off x="1267460" y="2769235"/>
            <a:ext cx="8458200" cy="647700"/>
          </a:xfrm>
          <a:prstGeom prst="roundRect">
            <a:avLst>
              <a:gd name="adj" fmla="val 16667"/>
            </a:avLst>
          </a:prstGeom>
          <a:gradFill rotWithShape="0">
            <a:gsLst>
              <a:gs pos="0">
                <a:srgbClr val="C63295">
                  <a:gamma/>
                  <a:shade val="46275"/>
                  <a:invGamma/>
                </a:srgbClr>
              </a:gs>
              <a:gs pos="50000">
                <a:srgbClr val="C63295"/>
              </a:gs>
              <a:gs pos="100000">
                <a:srgbClr val="C63295">
                  <a:gamma/>
                  <a:shade val="46275"/>
                  <a:invGamma/>
                </a:srgbClr>
              </a:gs>
            </a:gsLst>
            <a:lin ang="5400000" scaled="1"/>
          </a:gradFill>
          <a:ln w="9525">
            <a:solidFill>
              <a:schemeClr val="tx1"/>
            </a:solidFill>
            <a:round/>
          </a:ln>
          <a:effectLst/>
        </p:spPr>
        <p:txBody>
          <a:bodyPr wrap="none" anchor="ctr"/>
          <a:lstStyle/>
          <a:p>
            <a:pPr algn="ctr" fontAlgn="auto">
              <a:spcBef>
                <a:spcPts val="0"/>
              </a:spcBef>
              <a:spcAft>
                <a:spcPts val="0"/>
              </a:spcAft>
              <a:defRPr/>
            </a:pPr>
            <a:r>
              <a:rPr lang="zh-CN" altLang="en-US" sz="2800" b="1" dirty="0">
                <a:solidFill>
                  <a:srgbClr val="FFFF99"/>
                </a:solidFill>
                <a:effectLst>
                  <a:outerShdw blurRad="38100" dist="38100" dir="2700000" algn="tl">
                    <a:srgbClr val="000000"/>
                  </a:outerShdw>
                </a:effectLst>
                <a:latin typeface="+mn-lt"/>
                <a:ea typeface="华文楷体" panose="02010600040101010101" pitchFamily="2" charset="-122"/>
              </a:rPr>
              <a:t>净资产回报率</a:t>
            </a:r>
            <a:r>
              <a:rPr lang="en-US" altLang="zh-CN" sz="2800" b="1" dirty="0">
                <a:solidFill>
                  <a:srgbClr val="FFFF99"/>
                </a:solidFill>
                <a:effectLst>
                  <a:outerShdw blurRad="38100" dist="38100" dir="2700000" algn="tl">
                    <a:srgbClr val="000000"/>
                  </a:outerShdw>
                </a:effectLst>
                <a:latin typeface="+mn-lt"/>
                <a:ea typeface="华文楷体" panose="02010600040101010101" pitchFamily="2" charset="-122"/>
              </a:rPr>
              <a:t>=</a:t>
            </a:r>
            <a:r>
              <a:rPr lang="zh-CN" altLang="en-US" sz="2800" b="1" dirty="0">
                <a:solidFill>
                  <a:srgbClr val="FFFF99"/>
                </a:solidFill>
                <a:effectLst>
                  <a:outerShdw blurRad="38100" dist="38100" dir="2700000" algn="tl">
                    <a:srgbClr val="000000"/>
                  </a:outerShdw>
                </a:effectLst>
                <a:latin typeface="+mn-lt"/>
                <a:ea typeface="华文楷体" panose="02010600040101010101" pitchFamily="2" charset="-122"/>
              </a:rPr>
              <a:t>净利润率</a:t>
            </a:r>
            <a:r>
              <a:rPr lang="en-US" altLang="zh-CN" sz="2800" b="1" dirty="0">
                <a:solidFill>
                  <a:srgbClr val="FFFF99"/>
                </a:solidFill>
                <a:effectLst>
                  <a:outerShdw blurRad="38100" dist="38100" dir="2700000" algn="tl">
                    <a:srgbClr val="000000"/>
                  </a:outerShdw>
                </a:effectLst>
                <a:latin typeface="+mn-lt"/>
                <a:ea typeface="华文楷体" panose="02010600040101010101" pitchFamily="2" charset="-122"/>
              </a:rPr>
              <a:t>X</a:t>
            </a:r>
            <a:r>
              <a:rPr lang="zh-CN" altLang="en-US" sz="2800" b="1" dirty="0">
                <a:solidFill>
                  <a:srgbClr val="FFFF99"/>
                </a:solidFill>
                <a:effectLst>
                  <a:outerShdw blurRad="38100" dist="38100" dir="2700000" algn="tl">
                    <a:srgbClr val="000000"/>
                  </a:outerShdw>
                </a:effectLst>
                <a:latin typeface="+mn-lt"/>
                <a:ea typeface="华文楷体" panose="02010600040101010101" pitchFamily="2" charset="-122"/>
              </a:rPr>
              <a:t>总资产周转率</a:t>
            </a:r>
            <a:r>
              <a:rPr lang="en-US" altLang="zh-CN" sz="2800" b="1" dirty="0">
                <a:solidFill>
                  <a:srgbClr val="FFFF99"/>
                </a:solidFill>
                <a:effectLst>
                  <a:outerShdw blurRad="38100" dist="38100" dir="2700000" algn="tl">
                    <a:srgbClr val="000000"/>
                  </a:outerShdw>
                </a:effectLst>
                <a:latin typeface="+mn-lt"/>
                <a:ea typeface="华文楷体" panose="02010600040101010101" pitchFamily="2" charset="-122"/>
              </a:rPr>
              <a:t>X</a:t>
            </a:r>
            <a:r>
              <a:rPr lang="zh-CN" altLang="en-US" sz="2800" b="1" dirty="0">
                <a:solidFill>
                  <a:srgbClr val="FFFF99"/>
                </a:solidFill>
                <a:effectLst>
                  <a:outerShdw blurRad="38100" dist="38100" dir="2700000" algn="tl">
                    <a:srgbClr val="000000"/>
                  </a:outerShdw>
                </a:effectLst>
                <a:latin typeface="+mn-lt"/>
                <a:ea typeface="华文楷体" panose="02010600040101010101" pitchFamily="2" charset="-122"/>
              </a:rPr>
              <a:t>财务杠杆</a:t>
            </a:r>
          </a:p>
        </p:txBody>
      </p:sp>
      <p:sp>
        <p:nvSpPr>
          <p:cNvPr id="6" name="Oval 52"/>
          <p:cNvSpPr>
            <a:spLocks noChangeArrowheads="1"/>
          </p:cNvSpPr>
          <p:nvPr/>
        </p:nvSpPr>
        <p:spPr bwMode="auto">
          <a:xfrm>
            <a:off x="3134360" y="4064635"/>
            <a:ext cx="2895600" cy="1219200"/>
          </a:xfrm>
          <a:prstGeom prst="ellipse">
            <a:avLst/>
          </a:prstGeom>
          <a:gradFill rotWithShape="0">
            <a:gsLst>
              <a:gs pos="0">
                <a:srgbClr val="C63295">
                  <a:gamma/>
                  <a:shade val="46275"/>
                  <a:invGamma/>
                </a:srgbClr>
              </a:gs>
              <a:gs pos="50000">
                <a:srgbClr val="C63295"/>
              </a:gs>
              <a:gs pos="100000">
                <a:srgbClr val="C63295">
                  <a:gamma/>
                  <a:shade val="46275"/>
                  <a:invGamma/>
                </a:srgbClr>
              </a:gs>
            </a:gsLst>
            <a:lin ang="5400000" scaled="1"/>
          </a:gradFill>
          <a:ln w="9525">
            <a:solidFill>
              <a:schemeClr val="tx1"/>
            </a:solidFill>
            <a:round/>
          </a:ln>
          <a:effectLst/>
        </p:spPr>
        <p:txBody>
          <a:bodyPr wrap="none" anchor="ctr"/>
          <a:lstStyle/>
          <a:p>
            <a:pPr algn="ctr" fontAlgn="auto">
              <a:spcBef>
                <a:spcPts val="0"/>
              </a:spcBef>
              <a:spcAft>
                <a:spcPts val="0"/>
              </a:spcAft>
              <a:defRPr/>
            </a:pPr>
            <a:r>
              <a:rPr lang="zh-CN" altLang="en-US" sz="2400" b="1" dirty="0">
                <a:solidFill>
                  <a:srgbClr val="FFFF99"/>
                </a:solidFill>
                <a:effectLst>
                  <a:outerShdw blurRad="38100" dist="38100" dir="2700000" algn="tl">
                    <a:srgbClr val="000000"/>
                  </a:outerShdw>
                </a:effectLst>
                <a:latin typeface="+mn-lt"/>
                <a:ea typeface="华文楷体" panose="02010600040101010101" pitchFamily="2" charset="-122"/>
              </a:rPr>
              <a:t>净利润</a:t>
            </a:r>
          </a:p>
          <a:p>
            <a:pPr algn="ctr" fontAlgn="auto">
              <a:spcBef>
                <a:spcPts val="0"/>
              </a:spcBef>
              <a:spcAft>
                <a:spcPts val="0"/>
              </a:spcAft>
              <a:defRPr/>
            </a:pPr>
            <a:r>
              <a:rPr lang="zh-CN" altLang="en-US" sz="2400" b="1" dirty="0">
                <a:solidFill>
                  <a:srgbClr val="FFFF99"/>
                </a:solidFill>
                <a:effectLst>
                  <a:outerShdw blurRad="38100" dist="38100" dir="2700000" algn="tl">
                    <a:srgbClr val="000000"/>
                  </a:outerShdw>
                </a:effectLst>
                <a:latin typeface="+mn-lt"/>
                <a:ea typeface="华文楷体" panose="02010600040101010101" pitchFamily="2" charset="-122"/>
              </a:rPr>
              <a:t>销售收入净额</a:t>
            </a:r>
          </a:p>
        </p:txBody>
      </p:sp>
      <p:sp>
        <p:nvSpPr>
          <p:cNvPr id="7" name="Oval 50"/>
          <p:cNvSpPr>
            <a:spLocks noChangeArrowheads="1"/>
          </p:cNvSpPr>
          <p:nvPr/>
        </p:nvSpPr>
        <p:spPr bwMode="auto">
          <a:xfrm>
            <a:off x="1076960" y="5131435"/>
            <a:ext cx="2895600" cy="1219200"/>
          </a:xfrm>
          <a:prstGeom prst="ellipse">
            <a:avLst/>
          </a:prstGeom>
          <a:gradFill rotWithShape="0">
            <a:gsLst>
              <a:gs pos="0">
                <a:srgbClr val="C63295">
                  <a:gamma/>
                  <a:shade val="46275"/>
                  <a:invGamma/>
                </a:srgbClr>
              </a:gs>
              <a:gs pos="50000">
                <a:srgbClr val="C63295"/>
              </a:gs>
              <a:gs pos="100000">
                <a:srgbClr val="C63295">
                  <a:gamma/>
                  <a:shade val="46275"/>
                  <a:invGamma/>
                </a:srgbClr>
              </a:gs>
            </a:gsLst>
            <a:lin ang="5400000" scaled="1"/>
          </a:gradFill>
          <a:ln w="9525">
            <a:solidFill>
              <a:schemeClr val="tx1"/>
            </a:solidFill>
            <a:round/>
          </a:ln>
          <a:effectLst/>
        </p:spPr>
        <p:txBody>
          <a:bodyPr wrap="none" anchor="ctr"/>
          <a:lstStyle/>
          <a:p>
            <a:pPr algn="ctr" fontAlgn="auto">
              <a:spcBef>
                <a:spcPts val="0"/>
              </a:spcBef>
              <a:spcAft>
                <a:spcPts val="0"/>
              </a:spcAft>
              <a:defRPr/>
            </a:pPr>
            <a:r>
              <a:rPr lang="zh-CN" altLang="en-US" sz="2400" b="1" dirty="0">
                <a:solidFill>
                  <a:srgbClr val="FFFF99"/>
                </a:solidFill>
                <a:effectLst>
                  <a:outerShdw blurRad="38100" dist="38100" dir="2700000" algn="tl">
                    <a:srgbClr val="000000"/>
                  </a:outerShdw>
                </a:effectLst>
                <a:latin typeface="+mn-lt"/>
                <a:ea typeface="华文楷体" panose="02010600040101010101" pitchFamily="2" charset="-122"/>
              </a:rPr>
              <a:t>净利润</a:t>
            </a:r>
          </a:p>
          <a:p>
            <a:pPr algn="ctr" fontAlgn="auto">
              <a:spcBef>
                <a:spcPts val="0"/>
              </a:spcBef>
              <a:spcAft>
                <a:spcPts val="0"/>
              </a:spcAft>
              <a:defRPr/>
            </a:pPr>
            <a:r>
              <a:rPr lang="zh-CN" altLang="en-US" sz="2400" b="1" dirty="0">
                <a:solidFill>
                  <a:srgbClr val="FFFF99"/>
                </a:solidFill>
                <a:effectLst>
                  <a:outerShdw blurRad="38100" dist="38100" dir="2700000" algn="tl">
                    <a:srgbClr val="000000"/>
                  </a:outerShdw>
                </a:effectLst>
                <a:latin typeface="+mn-lt"/>
                <a:ea typeface="华文楷体" panose="02010600040101010101" pitchFamily="2" charset="-122"/>
              </a:rPr>
              <a:t>平均所有者权益</a:t>
            </a:r>
          </a:p>
        </p:txBody>
      </p:sp>
      <p:sp>
        <p:nvSpPr>
          <p:cNvPr id="2" name="Oval 53"/>
          <p:cNvSpPr>
            <a:spLocks noChangeArrowheads="1"/>
          </p:cNvSpPr>
          <p:nvPr/>
        </p:nvSpPr>
        <p:spPr bwMode="auto">
          <a:xfrm>
            <a:off x="5115560" y="5360035"/>
            <a:ext cx="2895600" cy="1219200"/>
          </a:xfrm>
          <a:prstGeom prst="ellipse">
            <a:avLst/>
          </a:prstGeom>
          <a:gradFill rotWithShape="0">
            <a:gsLst>
              <a:gs pos="0">
                <a:srgbClr val="C63295">
                  <a:gamma/>
                  <a:shade val="46275"/>
                  <a:invGamma/>
                </a:srgbClr>
              </a:gs>
              <a:gs pos="50000">
                <a:srgbClr val="C63295"/>
              </a:gs>
              <a:gs pos="100000">
                <a:srgbClr val="C63295">
                  <a:gamma/>
                  <a:shade val="46275"/>
                  <a:invGamma/>
                </a:srgbClr>
              </a:gs>
            </a:gsLst>
            <a:lin ang="5400000" scaled="1"/>
          </a:gradFill>
          <a:ln w="9525">
            <a:solidFill>
              <a:schemeClr val="tx1"/>
            </a:solidFill>
            <a:round/>
          </a:ln>
          <a:effectLst/>
        </p:spPr>
        <p:txBody>
          <a:bodyPr wrap="none" anchor="ctr"/>
          <a:lstStyle/>
          <a:p>
            <a:pPr algn="ctr" fontAlgn="auto">
              <a:spcBef>
                <a:spcPts val="0"/>
              </a:spcBef>
              <a:spcAft>
                <a:spcPts val="0"/>
              </a:spcAft>
              <a:defRPr/>
            </a:pPr>
            <a:r>
              <a:rPr lang="zh-CN" altLang="en-US" sz="2400" b="1" dirty="0">
                <a:solidFill>
                  <a:srgbClr val="FFFF99"/>
                </a:solidFill>
                <a:effectLst>
                  <a:outerShdw blurRad="38100" dist="38100" dir="2700000" algn="tl">
                    <a:srgbClr val="000000"/>
                  </a:outerShdw>
                </a:effectLst>
                <a:latin typeface="+mn-lt"/>
                <a:ea typeface="华文楷体" panose="02010600040101010101" pitchFamily="2" charset="-122"/>
              </a:rPr>
              <a:t>销售收入净额</a:t>
            </a:r>
          </a:p>
          <a:p>
            <a:pPr algn="ctr" fontAlgn="auto">
              <a:spcBef>
                <a:spcPts val="0"/>
              </a:spcBef>
              <a:spcAft>
                <a:spcPts val="0"/>
              </a:spcAft>
              <a:defRPr/>
            </a:pPr>
            <a:r>
              <a:rPr lang="zh-CN" altLang="en-US" sz="2400" b="1" dirty="0">
                <a:solidFill>
                  <a:srgbClr val="FFFF99"/>
                </a:solidFill>
                <a:effectLst>
                  <a:outerShdw blurRad="38100" dist="38100" dir="2700000" algn="tl">
                    <a:srgbClr val="000000"/>
                  </a:outerShdw>
                </a:effectLst>
                <a:latin typeface="+mn-lt"/>
                <a:ea typeface="华文楷体" panose="02010600040101010101" pitchFamily="2" charset="-122"/>
              </a:rPr>
              <a:t>平均总资产</a:t>
            </a:r>
          </a:p>
        </p:txBody>
      </p:sp>
      <p:sp>
        <p:nvSpPr>
          <p:cNvPr id="9" name="Oval 54"/>
          <p:cNvSpPr>
            <a:spLocks noChangeArrowheads="1"/>
          </p:cNvSpPr>
          <p:nvPr/>
        </p:nvSpPr>
        <p:spPr bwMode="auto">
          <a:xfrm>
            <a:off x="6944360" y="4064635"/>
            <a:ext cx="2895600" cy="1219200"/>
          </a:xfrm>
          <a:prstGeom prst="ellipse">
            <a:avLst/>
          </a:prstGeom>
          <a:gradFill rotWithShape="0">
            <a:gsLst>
              <a:gs pos="0">
                <a:srgbClr val="C63295">
                  <a:gamma/>
                  <a:shade val="46275"/>
                  <a:invGamma/>
                </a:srgbClr>
              </a:gs>
              <a:gs pos="50000">
                <a:srgbClr val="C63295"/>
              </a:gs>
              <a:gs pos="100000">
                <a:srgbClr val="C63295">
                  <a:gamma/>
                  <a:shade val="46275"/>
                  <a:invGamma/>
                </a:srgbClr>
              </a:gs>
            </a:gsLst>
            <a:lin ang="5400000" scaled="1"/>
          </a:gradFill>
          <a:ln w="9525">
            <a:solidFill>
              <a:schemeClr val="tx1"/>
            </a:solidFill>
            <a:round/>
          </a:ln>
          <a:effectLst/>
        </p:spPr>
        <p:txBody>
          <a:bodyPr wrap="none" anchor="ctr"/>
          <a:lstStyle/>
          <a:p>
            <a:pPr algn="ctr" fontAlgn="auto">
              <a:spcBef>
                <a:spcPts val="0"/>
              </a:spcBef>
              <a:spcAft>
                <a:spcPts val="0"/>
              </a:spcAft>
              <a:defRPr/>
            </a:pPr>
            <a:r>
              <a:rPr lang="zh-CN" altLang="en-US" sz="2400" b="1" dirty="0">
                <a:solidFill>
                  <a:srgbClr val="FFFF99"/>
                </a:solidFill>
                <a:effectLst>
                  <a:outerShdw blurRad="38100" dist="38100" dir="2700000" algn="tl">
                    <a:srgbClr val="000000"/>
                  </a:outerShdw>
                </a:effectLst>
                <a:latin typeface="+mn-lt"/>
                <a:ea typeface="华文楷体" panose="02010600040101010101" pitchFamily="2" charset="-122"/>
              </a:rPr>
              <a:t>平均总资产</a:t>
            </a:r>
          </a:p>
          <a:p>
            <a:pPr algn="ctr" fontAlgn="auto">
              <a:spcBef>
                <a:spcPts val="0"/>
              </a:spcBef>
              <a:spcAft>
                <a:spcPts val="0"/>
              </a:spcAft>
              <a:defRPr/>
            </a:pPr>
            <a:r>
              <a:rPr lang="zh-CN" altLang="en-US" sz="2400" b="1" dirty="0">
                <a:solidFill>
                  <a:srgbClr val="FFFF99"/>
                </a:solidFill>
                <a:effectLst>
                  <a:outerShdw blurRad="38100" dist="38100" dir="2700000" algn="tl">
                    <a:srgbClr val="000000"/>
                  </a:outerShdw>
                </a:effectLst>
                <a:latin typeface="+mn-lt"/>
                <a:ea typeface="华文楷体" panose="02010600040101010101" pitchFamily="2" charset="-122"/>
              </a:rPr>
              <a:t>平均所有者权益</a:t>
            </a:r>
          </a:p>
        </p:txBody>
      </p:sp>
      <p:sp>
        <p:nvSpPr>
          <p:cNvPr id="38920" name="Line 58"/>
          <p:cNvSpPr>
            <a:spLocks noChangeShapeType="1"/>
          </p:cNvSpPr>
          <p:nvPr/>
        </p:nvSpPr>
        <p:spPr bwMode="auto">
          <a:xfrm>
            <a:off x="2296160" y="3455035"/>
            <a:ext cx="0" cy="1600200"/>
          </a:xfrm>
          <a:prstGeom prst="line">
            <a:avLst/>
          </a:prstGeom>
          <a:noFill/>
          <a:ln w="76200">
            <a:solidFill>
              <a:srgbClr val="FF9900"/>
            </a:solidFill>
            <a:round/>
            <a:tailEnd type="triangle" w="med" len="med"/>
          </a:ln>
        </p:spPr>
        <p:txBody>
          <a:bodyPr/>
          <a:lstStyle/>
          <a:p>
            <a:endParaRPr lang="zh-CN" altLang="en-US" dirty="0">
              <a:ea typeface="华文楷体" panose="02010600040101010101" pitchFamily="2" charset="-122"/>
            </a:endParaRPr>
          </a:p>
        </p:txBody>
      </p:sp>
      <p:sp>
        <p:nvSpPr>
          <p:cNvPr id="11" name="Rectangle 42"/>
          <p:cNvSpPr>
            <a:spLocks noChangeArrowheads="1"/>
          </p:cNvSpPr>
          <p:nvPr/>
        </p:nvSpPr>
        <p:spPr bwMode="auto">
          <a:xfrm>
            <a:off x="1821180" y="3777298"/>
            <a:ext cx="492443" cy="1073371"/>
          </a:xfrm>
          <a:prstGeom prst="rect">
            <a:avLst/>
          </a:prstGeom>
          <a:noFill/>
          <a:ln w="9525">
            <a:noFill/>
            <a:miter lim="800000"/>
          </a:ln>
          <a:effectLst/>
        </p:spPr>
        <p:txBody>
          <a:bodyPr vert="eaVert" wrap="none">
            <a:spAutoFit/>
          </a:bodyPr>
          <a:lstStyle/>
          <a:p>
            <a:pPr fontAlgn="auto">
              <a:spcBef>
                <a:spcPts val="0"/>
              </a:spcBef>
              <a:spcAft>
                <a:spcPts val="0"/>
              </a:spcAft>
              <a:defRPr/>
            </a:pPr>
            <a:r>
              <a:rPr lang="zh-CN" altLang="en-CA" sz="2000" b="1" dirty="0">
                <a:solidFill>
                  <a:schemeClr val="hlink"/>
                </a:solidFill>
                <a:effectLst>
                  <a:outerShdw blurRad="38100" dist="38100" dir="2700000" algn="tl">
                    <a:srgbClr val="000000"/>
                  </a:outerShdw>
                </a:effectLst>
                <a:latin typeface="+mn-lt"/>
                <a:ea typeface="华文楷体" panose="02010600040101010101" pitchFamily="2" charset="-122"/>
              </a:rPr>
              <a:t>净利润</a:t>
            </a:r>
            <a:endParaRPr lang="en-US" sz="2000" b="1" dirty="0">
              <a:solidFill>
                <a:schemeClr val="hlink"/>
              </a:solidFill>
              <a:effectLst>
                <a:outerShdw blurRad="38100" dist="38100" dir="2700000" algn="tl">
                  <a:srgbClr val="000000"/>
                </a:outerShdw>
              </a:effectLst>
              <a:latin typeface="+mn-lt"/>
              <a:ea typeface="+mn-ea"/>
            </a:endParaRPr>
          </a:p>
        </p:txBody>
      </p:sp>
      <p:sp>
        <p:nvSpPr>
          <p:cNvPr id="38922" name="Line 61"/>
          <p:cNvSpPr>
            <a:spLocks noChangeShapeType="1"/>
          </p:cNvSpPr>
          <p:nvPr/>
        </p:nvSpPr>
        <p:spPr bwMode="auto">
          <a:xfrm>
            <a:off x="4658360" y="3455035"/>
            <a:ext cx="0" cy="609600"/>
          </a:xfrm>
          <a:prstGeom prst="line">
            <a:avLst/>
          </a:prstGeom>
          <a:noFill/>
          <a:ln w="76200">
            <a:solidFill>
              <a:srgbClr val="FF9900"/>
            </a:solidFill>
            <a:round/>
            <a:tailEnd type="triangle" w="med" len="med"/>
          </a:ln>
        </p:spPr>
        <p:txBody>
          <a:bodyPr/>
          <a:lstStyle/>
          <a:p>
            <a:endParaRPr lang="zh-CN" altLang="en-US" dirty="0">
              <a:ea typeface="华文楷体" panose="02010600040101010101" pitchFamily="2" charset="-122"/>
            </a:endParaRPr>
          </a:p>
        </p:txBody>
      </p:sp>
      <p:sp>
        <p:nvSpPr>
          <p:cNvPr id="38923" name="Line 60"/>
          <p:cNvSpPr>
            <a:spLocks noChangeShapeType="1"/>
          </p:cNvSpPr>
          <p:nvPr/>
        </p:nvSpPr>
        <p:spPr bwMode="auto">
          <a:xfrm>
            <a:off x="6639560" y="3455035"/>
            <a:ext cx="0" cy="1828800"/>
          </a:xfrm>
          <a:prstGeom prst="line">
            <a:avLst/>
          </a:prstGeom>
          <a:noFill/>
          <a:ln w="76200">
            <a:solidFill>
              <a:srgbClr val="FF9900"/>
            </a:solidFill>
            <a:round/>
            <a:tailEnd type="triangle" w="med" len="med"/>
          </a:ln>
        </p:spPr>
        <p:txBody>
          <a:bodyPr/>
          <a:lstStyle/>
          <a:p>
            <a:endParaRPr lang="zh-CN" altLang="en-US" dirty="0">
              <a:ea typeface="华文楷体" panose="02010600040101010101" pitchFamily="2" charset="-122"/>
            </a:endParaRPr>
          </a:p>
        </p:txBody>
      </p:sp>
      <p:sp>
        <p:nvSpPr>
          <p:cNvPr id="38924" name="Line 59"/>
          <p:cNvSpPr>
            <a:spLocks noChangeShapeType="1"/>
          </p:cNvSpPr>
          <p:nvPr/>
        </p:nvSpPr>
        <p:spPr bwMode="auto">
          <a:xfrm>
            <a:off x="8392160" y="3455035"/>
            <a:ext cx="0" cy="609600"/>
          </a:xfrm>
          <a:prstGeom prst="line">
            <a:avLst/>
          </a:prstGeom>
          <a:noFill/>
          <a:ln w="76200">
            <a:solidFill>
              <a:srgbClr val="FF9900"/>
            </a:solidFill>
            <a:round/>
            <a:tailEnd type="triangle" w="med" len="med"/>
          </a:ln>
        </p:spPr>
        <p:txBody>
          <a:bodyPr/>
          <a:lstStyle/>
          <a:p>
            <a:endParaRPr lang="zh-CN" altLang="en-US" dirty="0">
              <a:ea typeface="华文楷体" panose="02010600040101010101" pitchFamily="2" charset="-122"/>
            </a:endParaRPr>
          </a:p>
        </p:txBody>
      </p:sp>
      <p:sp>
        <p:nvSpPr>
          <p:cNvPr id="38925" name="Line 57"/>
          <p:cNvSpPr>
            <a:spLocks noChangeShapeType="1"/>
          </p:cNvSpPr>
          <p:nvPr/>
        </p:nvSpPr>
        <p:spPr bwMode="auto">
          <a:xfrm>
            <a:off x="3362960" y="4674235"/>
            <a:ext cx="2438400" cy="0"/>
          </a:xfrm>
          <a:prstGeom prst="line">
            <a:avLst/>
          </a:prstGeom>
          <a:noFill/>
          <a:ln w="28575">
            <a:solidFill>
              <a:srgbClr val="FFFF99"/>
            </a:solidFill>
            <a:round/>
          </a:ln>
        </p:spPr>
        <p:txBody>
          <a:bodyPr/>
          <a:lstStyle/>
          <a:p>
            <a:endParaRPr lang="zh-CN" altLang="en-US" dirty="0">
              <a:ea typeface="华文楷体" panose="02010600040101010101" pitchFamily="2" charset="-122"/>
            </a:endParaRPr>
          </a:p>
        </p:txBody>
      </p:sp>
      <p:sp>
        <p:nvSpPr>
          <p:cNvPr id="38926" name="Line 55"/>
          <p:cNvSpPr>
            <a:spLocks noChangeShapeType="1"/>
          </p:cNvSpPr>
          <p:nvPr/>
        </p:nvSpPr>
        <p:spPr bwMode="auto">
          <a:xfrm>
            <a:off x="7249160" y="4674235"/>
            <a:ext cx="2438400" cy="0"/>
          </a:xfrm>
          <a:prstGeom prst="line">
            <a:avLst/>
          </a:prstGeom>
          <a:noFill/>
          <a:ln w="28575">
            <a:solidFill>
              <a:srgbClr val="FFFF99"/>
            </a:solidFill>
            <a:round/>
          </a:ln>
        </p:spPr>
        <p:txBody>
          <a:bodyPr/>
          <a:lstStyle/>
          <a:p>
            <a:endParaRPr lang="zh-CN" altLang="en-US" dirty="0">
              <a:ea typeface="华文楷体" panose="02010600040101010101" pitchFamily="2" charset="-122"/>
            </a:endParaRPr>
          </a:p>
        </p:txBody>
      </p:sp>
      <p:sp>
        <p:nvSpPr>
          <p:cNvPr id="38927" name="Line 51"/>
          <p:cNvSpPr>
            <a:spLocks noChangeShapeType="1"/>
          </p:cNvSpPr>
          <p:nvPr/>
        </p:nvSpPr>
        <p:spPr bwMode="auto">
          <a:xfrm>
            <a:off x="1381760" y="5741035"/>
            <a:ext cx="2438400" cy="0"/>
          </a:xfrm>
          <a:prstGeom prst="line">
            <a:avLst/>
          </a:prstGeom>
          <a:noFill/>
          <a:ln w="28575">
            <a:solidFill>
              <a:srgbClr val="FFFF99"/>
            </a:solidFill>
            <a:round/>
          </a:ln>
        </p:spPr>
        <p:txBody>
          <a:bodyPr/>
          <a:lstStyle/>
          <a:p>
            <a:endParaRPr lang="zh-CN" altLang="en-US" dirty="0">
              <a:ea typeface="华文楷体" panose="02010600040101010101" pitchFamily="2" charset="-122"/>
            </a:endParaRPr>
          </a:p>
        </p:txBody>
      </p:sp>
      <p:sp>
        <p:nvSpPr>
          <p:cNvPr id="38928" name="Line 56"/>
          <p:cNvSpPr>
            <a:spLocks noChangeShapeType="1"/>
          </p:cNvSpPr>
          <p:nvPr/>
        </p:nvSpPr>
        <p:spPr bwMode="auto">
          <a:xfrm>
            <a:off x="5344160" y="5969635"/>
            <a:ext cx="2438400" cy="0"/>
          </a:xfrm>
          <a:prstGeom prst="line">
            <a:avLst/>
          </a:prstGeom>
          <a:noFill/>
          <a:ln w="28575">
            <a:solidFill>
              <a:srgbClr val="FFFF99"/>
            </a:solidFill>
            <a:round/>
          </a:ln>
        </p:spPr>
        <p:txBody>
          <a:bodyPr/>
          <a:lstStyle/>
          <a:p>
            <a:endParaRPr lang="zh-CN" altLang="en-US" dirty="0">
              <a:ea typeface="华文楷体" panose="02010600040101010101" pitchFamily="2"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从财务报表看效益及质量</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38914" name="标题 1"/>
          <p:cNvSpPr>
            <a:spLocks noGrp="1"/>
          </p:cNvSpPr>
          <p:nvPr>
            <p:ph type="title"/>
          </p:nvPr>
        </p:nvSpPr>
        <p:spPr>
          <a:xfrm>
            <a:off x="1716405" y="2093595"/>
            <a:ext cx="5045075" cy="512445"/>
          </a:xfrm>
        </p:spPr>
        <p:txBody>
          <a:bodyPr>
            <a:normAutofit/>
          </a:bodyPr>
          <a:lstStyle/>
          <a:p>
            <a:pPr marL="342900" indent="-342900" eaLnBrk="1" hangingPunct="1">
              <a:buFont typeface="Wingdings" panose="05000000000000000000" charset="0"/>
              <a:buChar char="n"/>
            </a:pPr>
            <a:r>
              <a:rPr lang="zh-CN" altLang="en-US" sz="2400" b="1" dirty="0">
                <a:latin typeface="微软雅黑" panose="020B0503020204020204" pitchFamily="34" charset="-122"/>
                <a:ea typeface="微软雅黑" panose="020B0503020204020204" pitchFamily="34" charset="-122"/>
                <a:sym typeface="+mn-ea"/>
              </a:rPr>
              <a:t>杜邦财务指标体系及其相互关系</a:t>
            </a:r>
            <a:endParaRPr lang="zh-CN" altLang="en-US" sz="2400" b="1"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376835" name="Rectangle 3"/>
          <p:cNvSpPr>
            <a:spLocks noChangeArrowheads="1"/>
          </p:cNvSpPr>
          <p:nvPr/>
        </p:nvSpPr>
        <p:spPr bwMode="auto">
          <a:xfrm>
            <a:off x="1759876" y="2821293"/>
            <a:ext cx="7696200" cy="3484031"/>
          </a:xfrm>
          <a:prstGeom prst="rect">
            <a:avLst/>
          </a:prstGeom>
          <a:noFill/>
          <a:ln w="38100">
            <a:solidFill>
              <a:schemeClr val="accent1"/>
            </a:solidFill>
            <a:miter lim="800000"/>
          </a:ln>
          <a:effectLst/>
        </p:spPr>
        <p:txBody>
          <a:bodyPr>
            <a:spAutoFit/>
          </a:bodyPr>
          <a:lstStyle/>
          <a:p>
            <a:pPr>
              <a:lnSpc>
                <a:spcPct val="120000"/>
              </a:lnSpc>
              <a:spcBef>
                <a:spcPct val="50000"/>
              </a:spcBef>
              <a:buFont typeface="Wingdings" panose="05000000000000000000" pitchFamily="2" charset="2"/>
              <a:buChar char="v"/>
            </a:pPr>
            <a:r>
              <a:rPr lang="zh-CN" altLang="en-US" sz="1900" dirty="0">
                <a:latin typeface="华文楷体" panose="02010600040101010101" pitchFamily="2" charset="-122"/>
                <a:ea typeface="华文楷体" panose="02010600040101010101" pitchFamily="2" charset="-122"/>
              </a:rPr>
              <a:t>净资产收益率是一个综合性最强的财务指标，是整个分析系统的起点 </a:t>
            </a:r>
          </a:p>
          <a:p>
            <a:pPr>
              <a:lnSpc>
                <a:spcPct val="120000"/>
              </a:lnSpc>
              <a:spcBef>
                <a:spcPct val="50000"/>
              </a:spcBef>
              <a:buFont typeface="Wingdings" panose="05000000000000000000" pitchFamily="2" charset="2"/>
              <a:buChar char="v"/>
            </a:pPr>
            <a:r>
              <a:rPr lang="zh-CN" altLang="en-US" sz="1900" dirty="0">
                <a:latin typeface="华文楷体" panose="02010600040101010101" pitchFamily="2" charset="-122"/>
                <a:ea typeface="华文楷体" panose="02010600040101010101" pitchFamily="2" charset="-122"/>
              </a:rPr>
              <a:t>财务杠杆表明了企业的负债程度，该指标越大，企业的负债程度越高，它是资产权益率的倒数。</a:t>
            </a:r>
          </a:p>
          <a:p>
            <a:pPr>
              <a:lnSpc>
                <a:spcPct val="120000"/>
              </a:lnSpc>
              <a:spcBef>
                <a:spcPct val="50000"/>
              </a:spcBef>
              <a:buFont typeface="Wingdings" panose="05000000000000000000" pitchFamily="2" charset="2"/>
              <a:buChar char="v"/>
            </a:pPr>
            <a:r>
              <a:rPr lang="zh-CN" altLang="en-US" sz="1900" dirty="0">
                <a:latin typeface="华文楷体" panose="02010600040101010101" pitchFamily="2" charset="-122"/>
                <a:ea typeface="华文楷体" panose="02010600040101010101" pitchFamily="2" charset="-122"/>
              </a:rPr>
              <a:t>销售净利率反映了企业净利润与销售净收入的关系 。 </a:t>
            </a:r>
          </a:p>
          <a:p>
            <a:pPr>
              <a:lnSpc>
                <a:spcPct val="120000"/>
              </a:lnSpc>
              <a:spcBef>
                <a:spcPct val="50000"/>
              </a:spcBef>
              <a:buFont typeface="Wingdings" panose="05000000000000000000" pitchFamily="2" charset="2"/>
              <a:buChar char="v"/>
            </a:pPr>
            <a:r>
              <a:rPr lang="zh-CN" altLang="en-US" sz="1900" dirty="0">
                <a:latin typeface="华文楷体" panose="02010600040101010101" pitchFamily="2" charset="-122"/>
                <a:ea typeface="华文楷体" panose="02010600040101010101" pitchFamily="2" charset="-122"/>
              </a:rPr>
              <a:t>总资产周转率反映企业资产实现销售收入的综合能力。</a:t>
            </a:r>
          </a:p>
          <a:p>
            <a:pPr>
              <a:lnSpc>
                <a:spcPct val="120000"/>
              </a:lnSpc>
              <a:spcBef>
                <a:spcPct val="50000"/>
              </a:spcBef>
              <a:buFont typeface="Wingdings" panose="05000000000000000000" pitchFamily="2" charset="2"/>
              <a:buNone/>
            </a:pPr>
            <a:r>
              <a:rPr lang="zh-CN" altLang="en-US" sz="1900" dirty="0">
                <a:solidFill>
                  <a:srgbClr val="FF3300"/>
                </a:solidFill>
                <a:latin typeface="华文楷体" panose="02010600040101010101" pitchFamily="2" charset="-122"/>
                <a:ea typeface="华文楷体" panose="02010600040101010101" pitchFamily="2" charset="-122"/>
              </a:rPr>
              <a:t>企业在利用杜邦财务分析体系进行指标分析时，可利用连续几年的资料，找出某一指标变动的原因和变动趋势，并与本行业平均指标或同类企业对比，可解释变动的趋势。 </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从财务报表看效益及质量</a:t>
            </a:r>
            <a:endParaRPr lang="zh-CN" altLang="en-US"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sym typeface="+mn-ea"/>
            </a:endParaRP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784225" y="1844040"/>
            <a:ext cx="10140950" cy="4192943"/>
          </a:xfrm>
          <a:prstGeom prst="rect">
            <a:avLst/>
          </a:prstGeom>
          <a:noFill/>
          <a:ln w="9525">
            <a:noFill/>
          </a:ln>
        </p:spPr>
        <p:txBody>
          <a:bodyPr wrap="square">
            <a:spAutoFit/>
          </a:bodyPr>
          <a:lstStyle/>
          <a:p>
            <a:pPr marL="342900" indent="-342900">
              <a:lnSpc>
                <a:spcPct val="150000"/>
              </a:lnSpc>
              <a:buFont typeface="Wingdings" panose="05000000000000000000" charset="0"/>
              <a:buChar char="Ø"/>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可持续性是高质量盈利的特征</a:t>
            </a:r>
            <a:endParaRPr lang="en-US" altLang="zh-CN" sz="2000" b="1"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charset="0"/>
              <a:buChar char="Ø"/>
            </a:pPr>
            <a:r>
              <a:rPr sz="2000" b="1" dirty="0" err="1">
                <a:latin typeface="微软雅黑" panose="020B0503020204020204" pitchFamily="34" charset="-122"/>
                <a:ea typeface="微软雅黑" panose="020B0503020204020204" pitchFamily="34" charset="-122"/>
                <a:cs typeface="微软雅黑" panose="020B0503020204020204" pitchFamily="34" charset="-122"/>
              </a:rPr>
              <a:t>利润表结构与利润质量</a:t>
            </a:r>
            <a:endParaRPr sz="2000" b="1"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Arial" panose="020B0604020202020204" pitchFamily="34" charset="0"/>
              <a:buChar char="•"/>
            </a:pPr>
            <a:r>
              <a:rPr sz="2000" dirty="0" err="1">
                <a:latin typeface="微软雅黑" panose="020B0503020204020204" pitchFamily="34" charset="-122"/>
                <a:ea typeface="微软雅黑" panose="020B0503020204020204" pitchFamily="34" charset="-122"/>
                <a:cs typeface="微软雅黑" panose="020B0503020204020204" pitchFamily="34" charset="-122"/>
              </a:rPr>
              <a:t>营业收入的规模和结构变化</a:t>
            </a:r>
            <a:endParaRPr sz="2000"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Arial" panose="020B0604020202020204" pitchFamily="34" charset="0"/>
              <a:buChar char="•"/>
            </a:pPr>
            <a:r>
              <a:rPr sz="2000" dirty="0" err="1">
                <a:latin typeface="微软雅黑" panose="020B0503020204020204" pitchFamily="34" charset="-122"/>
                <a:ea typeface="微软雅黑" panose="020B0503020204020204" pitchFamily="34" charset="-122"/>
                <a:cs typeface="微软雅黑" panose="020B0503020204020204" pitchFamily="34" charset="-122"/>
              </a:rPr>
              <a:t>毛利率变化</a:t>
            </a:r>
            <a:endParaRPr sz="2000"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Arial" panose="020B0604020202020204" pitchFamily="34" charset="0"/>
              <a:buChar char="•"/>
            </a:pPr>
            <a:r>
              <a:rPr sz="2000" dirty="0" err="1">
                <a:latin typeface="微软雅黑" panose="020B0503020204020204" pitchFamily="34" charset="-122"/>
                <a:ea typeface="微软雅黑" panose="020B0503020204020204" pitchFamily="34" charset="-122"/>
                <a:cs typeface="微软雅黑" panose="020B0503020204020204" pitchFamily="34" charset="-122"/>
              </a:rPr>
              <a:t>费用额和费用率的变化</a:t>
            </a:r>
            <a:endParaRPr sz="2000"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Arial" panose="020B0604020202020204" pitchFamily="34" charset="0"/>
              <a:buChar char="•"/>
            </a:pPr>
            <a:r>
              <a:rPr sz="2000" dirty="0" err="1">
                <a:latin typeface="微软雅黑" panose="020B0503020204020204" pitchFamily="34" charset="-122"/>
                <a:ea typeface="微软雅黑" panose="020B0503020204020204" pitchFamily="34" charset="-122"/>
                <a:cs typeface="微软雅黑" panose="020B0503020204020204" pitchFamily="34" charset="-122"/>
              </a:rPr>
              <a:t>资产减值损失</a:t>
            </a:r>
            <a:endParaRPr sz="2000"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Arial" panose="020B0604020202020204" pitchFamily="34" charset="0"/>
              <a:buChar char="•"/>
            </a:pPr>
            <a:r>
              <a:rPr sz="2000" dirty="0" err="1">
                <a:latin typeface="微软雅黑" panose="020B0503020204020204" pitchFamily="34" charset="-122"/>
                <a:ea typeface="微软雅黑" panose="020B0503020204020204" pitchFamily="34" charset="-122"/>
                <a:cs typeface="微软雅黑" panose="020B0503020204020204" pitchFamily="34" charset="-122"/>
              </a:rPr>
              <a:t>投资收益</a:t>
            </a:r>
            <a:endParaRPr sz="2000"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Arial" panose="020B0604020202020204" pitchFamily="34" charset="0"/>
              <a:buChar char="•"/>
            </a:pPr>
            <a:r>
              <a:rPr sz="2000" dirty="0" err="1">
                <a:latin typeface="微软雅黑" panose="020B0503020204020204" pitchFamily="34" charset="-122"/>
                <a:ea typeface="微软雅黑" panose="020B0503020204020204" pitchFamily="34" charset="-122"/>
                <a:cs typeface="微软雅黑" panose="020B0503020204020204" pitchFamily="34" charset="-122"/>
              </a:rPr>
              <a:t>营业外收入</a:t>
            </a:r>
            <a:endParaRPr sz="2000"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Arial" panose="020B0604020202020204" pitchFamily="34" charset="0"/>
              <a:buChar char="•"/>
            </a:pPr>
            <a:r>
              <a:rPr sz="2000" dirty="0" err="1">
                <a:latin typeface="微软雅黑" panose="020B0503020204020204" pitchFamily="34" charset="-122"/>
                <a:ea typeface="微软雅黑" panose="020B0503020204020204" pitchFamily="34" charset="-122"/>
                <a:cs typeface="微软雅黑" panose="020B0503020204020204" pitchFamily="34" charset="-122"/>
              </a:rPr>
              <a:t>核心利润产生的现金流量问题</a:t>
            </a:r>
            <a:endParaRPr sz="20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从财务报表看效益及质量</a:t>
            </a:r>
            <a:endParaRPr lang="zh-CN" altLang="en-US"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sym typeface="+mn-ea"/>
            </a:endParaRP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784225" y="1798955"/>
            <a:ext cx="10569575" cy="2797048"/>
          </a:xfrm>
          <a:prstGeom prst="rect">
            <a:avLst/>
          </a:prstGeom>
          <a:noFill/>
          <a:ln w="9525">
            <a:noFill/>
          </a:ln>
        </p:spPr>
        <p:txBody>
          <a:bodyPr wrap="square">
            <a:spAutoFit/>
          </a:bodyPr>
          <a:lstStyle/>
          <a:p>
            <a:pPr indent="0">
              <a:lnSpc>
                <a:spcPct val="150000"/>
              </a:lnSpc>
              <a:buFont typeface="Wingdings" panose="05000000000000000000" charset="0"/>
              <a:buNone/>
            </a:pPr>
            <a:r>
              <a:rPr lang="en-US" sz="2400" b="1"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a:t>
            </a:r>
            <a:r>
              <a:rPr sz="2400" b="1" dirty="0" err="1">
                <a:latin typeface="微软雅黑" panose="020B0503020204020204" pitchFamily="34" charset="-122"/>
                <a:ea typeface="微软雅黑" panose="020B0503020204020204" pitchFamily="34" charset="-122"/>
                <a:cs typeface="微软雅黑" panose="020B0503020204020204" pitchFamily="34" charset="-122"/>
              </a:rPr>
              <a:t>营业收入的规模和结构变化</a:t>
            </a: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buFont typeface="Wingdings" panose="05000000000000000000" charset="0"/>
              <a:buNone/>
            </a:pPr>
            <a:endParaRPr sz="2400" b="1"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charset="0"/>
              <a:buChar char="Ø"/>
            </a:pPr>
            <a:r>
              <a:rPr lang="zh-CN" sz="2400" b="1" dirty="0">
                <a:latin typeface="微软雅黑" panose="020B0503020204020204" pitchFamily="34" charset="-122"/>
                <a:ea typeface="微软雅黑" panose="020B0503020204020204" pitchFamily="34" charset="-122"/>
                <a:cs typeface="微软雅黑" panose="020B0503020204020204" pitchFamily="34" charset="-122"/>
              </a:rPr>
              <a:t>规模变化</a:t>
            </a:r>
          </a:p>
          <a:p>
            <a:pPr marL="342900" indent="-342900">
              <a:lnSpc>
                <a:spcPct val="150000"/>
              </a:lnSpc>
              <a:buFont typeface="Arial" panose="020B0604020202020204" pitchFamily="34" charset="0"/>
              <a:buChar char="•"/>
            </a:pPr>
            <a:r>
              <a:rPr sz="2400" dirty="0" err="1">
                <a:latin typeface="微软雅黑" panose="020B0503020204020204" pitchFamily="34" charset="-122"/>
                <a:ea typeface="微软雅黑" panose="020B0503020204020204" pitchFamily="34" charset="-122"/>
                <a:cs typeface="微软雅黑" panose="020B0503020204020204" pitchFamily="34" charset="-122"/>
              </a:rPr>
              <a:t>规模一般表现在年度间企业的成长性，而企业的成长性表现为营业额的增长程度和变化程度</a:t>
            </a:r>
            <a:r>
              <a:rPr sz="2400" dirty="0">
                <a:latin typeface="微软雅黑" panose="020B0503020204020204" pitchFamily="34" charset="-122"/>
                <a:ea typeface="微软雅黑" panose="020B0503020204020204" pitchFamily="34" charset="-122"/>
                <a:cs typeface="微软雅黑" panose="020B0503020204020204" pitchFamily="34" charset="-122"/>
              </a:rPr>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从财务报表看效益及质量</a:t>
            </a:r>
            <a:endParaRPr lang="zh-CN" altLang="en-US"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sym typeface="+mn-ea"/>
            </a:endParaRP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5"/>
          <a:stretch>
            <a:fillRect/>
          </a:stretch>
        </p:blipFill>
        <p:spPr>
          <a:xfrm>
            <a:off x="4364355" y="2038350"/>
            <a:ext cx="7407910" cy="3094355"/>
          </a:xfrm>
          <a:prstGeom prst="rect">
            <a:avLst/>
          </a:prstGeom>
        </p:spPr>
      </p:pic>
      <p:sp>
        <p:nvSpPr>
          <p:cNvPr id="3" name="文本框 2"/>
          <p:cNvSpPr txBox="1"/>
          <p:nvPr/>
        </p:nvSpPr>
        <p:spPr>
          <a:xfrm>
            <a:off x="7024370" y="5169535"/>
            <a:ext cx="2541905" cy="337185"/>
          </a:xfrm>
          <a:prstGeom prst="rect">
            <a:avLst/>
          </a:prstGeom>
          <a:noFill/>
        </p:spPr>
        <p:txBody>
          <a:bodyPr wrap="square" rtlCol="0">
            <a:spAutoFit/>
          </a:bodyPr>
          <a:lstStyle/>
          <a:p>
            <a:r>
              <a:rPr lang="zh-CN" altLang="en-US" sz="1600">
                <a:latin typeface="微软雅黑" panose="020B0503020204020204" pitchFamily="34" charset="-122"/>
                <a:ea typeface="微软雅黑" panose="020B0503020204020204" pitchFamily="34" charset="-122"/>
                <a:cs typeface="微软雅黑" panose="020B0503020204020204" pitchFamily="34" charset="-122"/>
              </a:rPr>
              <a:t>摘自：中石油</a:t>
            </a:r>
            <a:r>
              <a:rPr lang="en-US" altLang="zh-CN" sz="1600">
                <a:latin typeface="微软雅黑" panose="020B0503020204020204" pitchFamily="34" charset="-122"/>
                <a:ea typeface="微软雅黑" panose="020B0503020204020204" pitchFamily="34" charset="-122"/>
                <a:cs typeface="微软雅黑" panose="020B0503020204020204" pitchFamily="34" charset="-122"/>
              </a:rPr>
              <a:t>2014</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年年报</a:t>
            </a:r>
          </a:p>
        </p:txBody>
      </p:sp>
      <p:sp>
        <p:nvSpPr>
          <p:cNvPr id="4" name="文本框 3"/>
          <p:cNvSpPr txBox="1"/>
          <p:nvPr/>
        </p:nvSpPr>
        <p:spPr>
          <a:xfrm>
            <a:off x="303530" y="2739390"/>
            <a:ext cx="4221480" cy="2030095"/>
          </a:xfrm>
          <a:prstGeom prst="rect">
            <a:avLst/>
          </a:prstGeom>
          <a:noFill/>
        </p:spPr>
        <p:txBody>
          <a:bodyPr wrap="square" rtlCol="0">
            <a:spAutoFit/>
          </a:bodyPr>
          <a:lstStyle/>
          <a:p>
            <a:pPr marL="285750" indent="-285750">
              <a:buFont typeface="Arial" panose="020B0604020202020204" pitchFamily="34" charset="0"/>
              <a:buChar char="•"/>
            </a:pPr>
            <a:r>
              <a:rPr lang="en-US" altLang="zh-CN">
                <a:latin typeface="微软雅黑" panose="020B0503020204020204" pitchFamily="34" charset="-122"/>
                <a:ea typeface="微软雅黑" panose="020B0503020204020204" pitchFamily="34" charset="-122"/>
                <a:cs typeface="微软雅黑" panose="020B0503020204020204" pitchFamily="34" charset="-122"/>
              </a:rPr>
              <a:t>2013</a:t>
            </a:r>
            <a:r>
              <a:rPr lang="zh-CN" altLang="en-US">
                <a:latin typeface="微软雅黑" panose="020B0503020204020204" pitchFamily="34" charset="-122"/>
                <a:ea typeface="微软雅黑" panose="020B0503020204020204" pitchFamily="34" charset="-122"/>
                <a:cs typeface="微软雅黑" panose="020B0503020204020204" pitchFamily="34" charset="-122"/>
              </a:rPr>
              <a:t>年营业收入：</a:t>
            </a:r>
            <a:r>
              <a:rPr lang="en-US" altLang="zh-CN">
                <a:latin typeface="微软雅黑" panose="020B0503020204020204" pitchFamily="34" charset="-122"/>
                <a:ea typeface="微软雅黑" panose="020B0503020204020204" pitchFamily="34" charset="-122"/>
                <a:cs typeface="微软雅黑" panose="020B0503020204020204" pitchFamily="34" charset="-122"/>
              </a:rPr>
              <a:t>2258124</a:t>
            </a:r>
            <a:r>
              <a:rPr lang="zh-CN" altLang="en-US">
                <a:latin typeface="微软雅黑" panose="020B0503020204020204" pitchFamily="34" charset="-122"/>
                <a:ea typeface="微软雅黑" panose="020B0503020204020204" pitchFamily="34" charset="-122"/>
                <a:cs typeface="微软雅黑" panose="020B0503020204020204" pitchFamily="34" charset="-122"/>
              </a:rPr>
              <a:t>百万</a:t>
            </a:r>
            <a:endParaRPr lang="en-US" altLang="zh-CN">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buFont typeface="Arial" panose="020B0604020202020204" pitchFamily="34" charset="0"/>
              <a:buChar char="•"/>
            </a:pPr>
            <a:r>
              <a:rPr lang="en-US" altLang="zh-CN">
                <a:latin typeface="微软雅黑" panose="020B0503020204020204" pitchFamily="34" charset="-122"/>
                <a:ea typeface="微软雅黑" panose="020B0503020204020204" pitchFamily="34" charset="-122"/>
                <a:cs typeface="微软雅黑" panose="020B0503020204020204" pitchFamily="34" charset="-122"/>
              </a:rPr>
              <a:t>2014</a:t>
            </a:r>
            <a:r>
              <a:rPr lang="zh-CN" altLang="en-US">
                <a:latin typeface="微软雅黑" panose="020B0503020204020204" pitchFamily="34" charset="-122"/>
                <a:ea typeface="微软雅黑" panose="020B0503020204020204" pitchFamily="34" charset="-122"/>
                <a:cs typeface="微软雅黑" panose="020B0503020204020204" pitchFamily="34" charset="-122"/>
              </a:rPr>
              <a:t>年营业收入：</a:t>
            </a:r>
            <a:r>
              <a:rPr lang="en-US" altLang="zh-CN">
                <a:latin typeface="微软雅黑" panose="020B0503020204020204" pitchFamily="34" charset="-122"/>
                <a:ea typeface="微软雅黑" panose="020B0503020204020204" pitchFamily="34" charset="-122"/>
                <a:cs typeface="微软雅黑" panose="020B0503020204020204" pitchFamily="34" charset="-122"/>
              </a:rPr>
              <a:t>2282962</a:t>
            </a:r>
            <a:r>
              <a:rPr lang="zh-CN" altLang="en-US">
                <a:latin typeface="微软雅黑" panose="020B0503020204020204" pitchFamily="34" charset="-122"/>
                <a:ea typeface="微软雅黑" panose="020B0503020204020204" pitchFamily="34" charset="-122"/>
                <a:cs typeface="微软雅黑" panose="020B0503020204020204" pitchFamily="34" charset="-122"/>
              </a:rPr>
              <a:t>百万</a:t>
            </a:r>
          </a:p>
          <a:p>
            <a:pPr marL="285750" indent="-285750">
              <a:buFont typeface="Arial" panose="020B0604020202020204" pitchFamily="34" charset="0"/>
              <a:buChar char="•"/>
            </a:pPr>
            <a:r>
              <a:rPr lang="en-US" altLang="zh-CN">
                <a:latin typeface="微软雅黑" panose="020B0503020204020204" pitchFamily="34" charset="-122"/>
                <a:ea typeface="微软雅黑" panose="020B0503020204020204" pitchFamily="34" charset="-122"/>
                <a:cs typeface="微软雅黑" panose="020B0503020204020204" pitchFamily="34" charset="-122"/>
              </a:rPr>
              <a:t>2014</a:t>
            </a:r>
            <a:r>
              <a:rPr lang="zh-CN" altLang="en-US">
                <a:latin typeface="微软雅黑" panose="020B0503020204020204" pitchFamily="34" charset="-122"/>
                <a:ea typeface="微软雅黑" panose="020B0503020204020204" pitchFamily="34" charset="-122"/>
                <a:cs typeface="微软雅黑" panose="020B0503020204020204" pitchFamily="34" charset="-122"/>
              </a:rPr>
              <a:t>年比</a:t>
            </a:r>
            <a:r>
              <a:rPr lang="en-US" altLang="zh-CN">
                <a:latin typeface="微软雅黑" panose="020B0503020204020204" pitchFamily="34" charset="-122"/>
                <a:ea typeface="微软雅黑" panose="020B0503020204020204" pitchFamily="34" charset="-122"/>
                <a:cs typeface="微软雅黑" panose="020B0503020204020204" pitchFamily="34" charset="-122"/>
              </a:rPr>
              <a:t>2013</a:t>
            </a:r>
            <a:r>
              <a:rPr lang="zh-CN" altLang="en-US">
                <a:latin typeface="微软雅黑" panose="020B0503020204020204" pitchFamily="34" charset="-122"/>
                <a:ea typeface="微软雅黑" panose="020B0503020204020204" pitchFamily="34" charset="-122"/>
                <a:cs typeface="微软雅黑" panose="020B0503020204020204" pitchFamily="34" charset="-122"/>
              </a:rPr>
              <a:t>年营业收入增加</a:t>
            </a:r>
            <a:r>
              <a:rPr lang="en-US" altLang="zh-CN">
                <a:latin typeface="微软雅黑" panose="020B0503020204020204" pitchFamily="34" charset="-122"/>
                <a:ea typeface="微软雅黑" panose="020B0503020204020204" pitchFamily="34" charset="-122"/>
                <a:cs typeface="微软雅黑" panose="020B0503020204020204" pitchFamily="34" charset="-122"/>
              </a:rPr>
              <a:t>24838</a:t>
            </a:r>
            <a:r>
              <a:rPr lang="zh-CN" altLang="en-US">
                <a:latin typeface="微软雅黑" panose="020B0503020204020204" pitchFamily="34" charset="-122"/>
                <a:ea typeface="微软雅黑" panose="020B0503020204020204" pitchFamily="34" charset="-122"/>
                <a:cs typeface="微软雅黑" panose="020B0503020204020204" pitchFamily="34" charset="-122"/>
              </a:rPr>
              <a:t>百万，增长率为</a:t>
            </a:r>
            <a:r>
              <a:rPr lang="en-US" altLang="zh-CN">
                <a:latin typeface="微软雅黑" panose="020B0503020204020204" pitchFamily="34" charset="-122"/>
                <a:ea typeface="微软雅黑" panose="020B0503020204020204" pitchFamily="34" charset="-122"/>
                <a:cs typeface="微软雅黑" panose="020B0503020204020204" pitchFamily="34" charset="-122"/>
              </a:rPr>
              <a:t>1.1%</a:t>
            </a:r>
            <a:r>
              <a:rPr lang="zh-CN" altLang="en-US">
                <a:latin typeface="微软雅黑" panose="020B0503020204020204" pitchFamily="34" charset="-122"/>
                <a:ea typeface="微软雅黑" panose="020B0503020204020204" pitchFamily="34" charset="-122"/>
                <a:cs typeface="微软雅黑" panose="020B0503020204020204" pitchFamily="34" charset="-122"/>
              </a:rPr>
              <a:t>。</a:t>
            </a:r>
          </a:p>
          <a:p>
            <a:endParaRPr lang="zh-CN" altLang="en-US">
              <a:latin typeface="微软雅黑" panose="020B0503020204020204" pitchFamily="34" charset="-122"/>
              <a:ea typeface="微软雅黑" panose="020B0503020204020204" pitchFamily="34" charset="-122"/>
              <a:cs typeface="微软雅黑" panose="020B0503020204020204" pitchFamily="34" charset="-122"/>
            </a:endParaRPr>
          </a:p>
          <a:p>
            <a:pPr marL="285750" indent="-285750">
              <a:buFont typeface="Arial" panose="020B0604020202020204" pitchFamily="34" charset="0"/>
              <a:buChar char="•"/>
            </a:pPr>
            <a:r>
              <a:rPr lang="zh-CN" altLang="en-US">
                <a:latin typeface="微软雅黑" panose="020B0503020204020204" pitchFamily="34" charset="-122"/>
                <a:ea typeface="微软雅黑" panose="020B0503020204020204" pitchFamily="34" charset="-122"/>
                <a:cs typeface="微软雅黑" panose="020B0503020204020204" pitchFamily="34" charset="-122"/>
              </a:rPr>
              <a:t>由此可见，</a:t>
            </a:r>
            <a:r>
              <a:rPr lang="zh-CN" altLang="en-US" b="1">
                <a:latin typeface="微软雅黑" panose="020B0503020204020204" pitchFamily="34" charset="-122"/>
                <a:ea typeface="微软雅黑" panose="020B0503020204020204" pitchFamily="34" charset="-122"/>
                <a:cs typeface="微软雅黑" panose="020B0503020204020204" pitchFamily="34" charset="-122"/>
              </a:rPr>
              <a:t>该企业的营业额的规模在逐渐扩大。</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从财务报表看效益及质量</a:t>
            </a:r>
            <a:endParaRPr lang="zh-CN" altLang="en-US"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sym typeface="+mn-ea"/>
            </a:endParaRP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753110" y="1894205"/>
            <a:ext cx="10569575" cy="3969385"/>
          </a:xfrm>
          <a:prstGeom prst="rect">
            <a:avLst/>
          </a:prstGeom>
          <a:noFill/>
          <a:ln w="9525">
            <a:noFill/>
          </a:ln>
        </p:spPr>
        <p:txBody>
          <a:bodyPr wrap="square">
            <a:spAutoFit/>
          </a:bodyPr>
          <a:lstStyle/>
          <a:p>
            <a:pPr marL="342900" indent="-342900">
              <a:lnSpc>
                <a:spcPct val="150000"/>
              </a:lnSpc>
              <a:buFont typeface="Wingdings" panose="05000000000000000000" charset="0"/>
              <a:buChar char="Ø"/>
            </a:pPr>
            <a:r>
              <a:rPr lang="zh-CN" sz="2400" b="1">
                <a:latin typeface="微软雅黑" panose="020B0503020204020204" pitchFamily="34" charset="-122"/>
                <a:ea typeface="微软雅黑" panose="020B0503020204020204" pitchFamily="34" charset="-122"/>
                <a:cs typeface="微软雅黑" panose="020B0503020204020204" pitchFamily="34" charset="-122"/>
              </a:rPr>
              <a:t>结构变化</a:t>
            </a:r>
          </a:p>
          <a:p>
            <a:pPr marL="342900" indent="-342900">
              <a:lnSpc>
                <a:spcPct val="150000"/>
              </a:lnSpc>
              <a:buFont typeface="Arial" panose="020B0604020202020204" pitchFamily="34" charset="0"/>
              <a:buChar char="•"/>
            </a:pPr>
            <a:r>
              <a:rPr sz="2400">
                <a:latin typeface="微软雅黑" panose="020B0503020204020204" pitchFamily="34" charset="-122"/>
                <a:ea typeface="微软雅黑" panose="020B0503020204020204" pitchFamily="34" charset="-122"/>
                <a:cs typeface="微软雅黑" panose="020B0503020204020204" pitchFamily="34" charset="-122"/>
              </a:rPr>
              <a:t>结构变化体现在竞争优势的方向性或与持续盈利能力的一种关系问题或与企业整体的竞争优势之间的关系。</a:t>
            </a:r>
          </a:p>
          <a:p>
            <a:pPr marL="342900" indent="-342900">
              <a:lnSpc>
                <a:spcPct val="150000"/>
              </a:lnSpc>
              <a:buFont typeface="Arial" panose="020B0604020202020204" pitchFamily="34" charset="0"/>
              <a:buChar char="•"/>
            </a:pPr>
            <a:r>
              <a:rPr sz="2400">
                <a:latin typeface="微软雅黑" panose="020B0503020204020204" pitchFamily="34" charset="-122"/>
                <a:ea typeface="微软雅黑" panose="020B0503020204020204" pitchFamily="34" charset="-122"/>
                <a:cs typeface="微软雅黑" panose="020B0503020204020204" pitchFamily="34" charset="-122"/>
              </a:rPr>
              <a:t>有的企业现在的结构对未来发展已经没有前途，比如有的企业产品受国家宏观经济政策调整的影响，某些需要淘汰的技术，如空调类企业，氟利昂制冷技术在未来可能要被非氟利昂制冷技术取代，如果企业没有这种替代能力的话，那企业原有的结构会有变化。</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从财务报表看效益及质量</a:t>
            </a:r>
            <a:endParaRPr lang="zh-CN" altLang="en-US"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sym typeface="+mn-ea"/>
            </a:endParaRP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784225" y="1798955"/>
            <a:ext cx="10569575" cy="4338320"/>
          </a:xfrm>
          <a:prstGeom prst="rect">
            <a:avLst/>
          </a:prstGeom>
          <a:noFill/>
          <a:ln w="9525">
            <a:noFill/>
          </a:ln>
        </p:spPr>
        <p:txBody>
          <a:bodyPr wrap="square">
            <a:spAutoFit/>
          </a:bodyPr>
          <a:lstStyle/>
          <a:p>
            <a:pPr indent="0">
              <a:lnSpc>
                <a:spcPct val="150000"/>
              </a:lnSpc>
              <a:buFont typeface="Wingdings" panose="05000000000000000000" charset="0"/>
              <a:buNone/>
            </a:pPr>
            <a:r>
              <a:rPr lang="en-US" sz="2400"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、毛利率变化</a:t>
            </a:r>
            <a:endParaRPr sz="24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Arial" panose="020B0604020202020204" pitchFamily="34" charset="0"/>
              <a:buChar char="•"/>
            </a:pPr>
            <a:r>
              <a:rPr sz="2000">
                <a:latin typeface="微软雅黑" panose="020B0503020204020204" pitchFamily="34" charset="-122"/>
                <a:ea typeface="微软雅黑" panose="020B0503020204020204" pitchFamily="34" charset="-122"/>
                <a:cs typeface="微软雅黑" panose="020B0503020204020204" pitchFamily="34" charset="-122"/>
              </a:rPr>
              <a:t>毛利率一般要考虑竞争力问题和毛利率与存货管理和利润操纵之间有无关系。</a:t>
            </a:r>
          </a:p>
          <a:p>
            <a:pPr marL="342900" indent="-342900">
              <a:lnSpc>
                <a:spcPct val="150000"/>
              </a:lnSpc>
              <a:buFont typeface="Arial" panose="020B0604020202020204" pitchFamily="34" charset="0"/>
              <a:buChar char="•"/>
            </a:pPr>
            <a:r>
              <a:rPr sz="2000">
                <a:latin typeface="微软雅黑" panose="020B0503020204020204" pitchFamily="34" charset="-122"/>
                <a:ea typeface="微软雅黑" panose="020B0503020204020204" pitchFamily="34" charset="-122"/>
                <a:cs typeface="微软雅黑" panose="020B0503020204020204" pitchFamily="34" charset="-122"/>
              </a:rPr>
              <a:t>一般来说，存货积压分为两种情况：一是由于管理失当而引起的，这是一种</a:t>
            </a:r>
            <a:r>
              <a:rPr sz="2000" b="1">
                <a:latin typeface="微软雅黑" panose="020B0503020204020204" pitchFamily="34" charset="-122"/>
                <a:ea typeface="微软雅黑" panose="020B0503020204020204" pitchFamily="34" charset="-122"/>
                <a:cs typeface="微软雅黑" panose="020B0503020204020204" pitchFamily="34" charset="-122"/>
              </a:rPr>
              <a:t>实物积压</a:t>
            </a:r>
            <a:r>
              <a:rPr sz="2000">
                <a:latin typeface="微软雅黑" panose="020B0503020204020204" pitchFamily="34" charset="-122"/>
                <a:ea typeface="微软雅黑" panose="020B0503020204020204" pitchFamily="34" charset="-122"/>
                <a:cs typeface="微软雅黑" panose="020B0503020204020204" pitchFamily="34" charset="-122"/>
              </a:rPr>
              <a:t>，这种实物积压对于市场价格一定的情况下，存货越多，则分摊到单位固定成本的成本额就会越低，从而会导致毛利率的提高，但从本质上来看，存货的积压将为未来的亏损奠定坚实的基础。</a:t>
            </a:r>
          </a:p>
          <a:p>
            <a:pPr marL="342900" indent="-342900">
              <a:lnSpc>
                <a:spcPct val="150000"/>
              </a:lnSpc>
              <a:buFont typeface="Arial" panose="020B0604020202020204" pitchFamily="34" charset="0"/>
              <a:buChar char="•"/>
            </a:pPr>
            <a:r>
              <a:rPr sz="2000">
                <a:latin typeface="微软雅黑" panose="020B0503020204020204" pitchFamily="34" charset="-122"/>
                <a:ea typeface="微软雅黑" panose="020B0503020204020204" pitchFamily="34" charset="-122"/>
                <a:cs typeface="微软雅黑" panose="020B0503020204020204" pitchFamily="34" charset="-122"/>
              </a:rPr>
              <a:t>二是由于利润操纵而引起的，这是一种</a:t>
            </a:r>
            <a:r>
              <a:rPr sz="2000" b="1">
                <a:latin typeface="微软雅黑" panose="020B0503020204020204" pitchFamily="34" charset="-122"/>
                <a:ea typeface="微软雅黑" panose="020B0503020204020204" pitchFamily="34" charset="-122"/>
                <a:cs typeface="微软雅黑" panose="020B0503020204020204" pitchFamily="34" charset="-122"/>
              </a:rPr>
              <a:t>账面积压</a:t>
            </a:r>
            <a:r>
              <a:rPr sz="2000">
                <a:latin typeface="微软雅黑" panose="020B0503020204020204" pitchFamily="34" charset="-122"/>
                <a:ea typeface="微软雅黑" panose="020B0503020204020204" pitchFamily="34" charset="-122"/>
                <a:cs typeface="微软雅黑" panose="020B0503020204020204" pitchFamily="34" charset="-122"/>
              </a:rPr>
              <a:t>，这种账面积压是公司本应就销售完存货后就应该结转成本，而企业却故意不结转相关的的成本，致使最终利润虚增。这种方式是不可取的。</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如何判断毛利率提高是由于存货积压导致的？</a:t>
            </a:r>
            <a:endParaRPr lang="zh-CN" altLang="en-US"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sym typeface="+mn-ea"/>
            </a:endParaRP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5"/>
          <a:stretch>
            <a:fillRect/>
          </a:stretch>
        </p:blipFill>
        <p:spPr>
          <a:xfrm>
            <a:off x="256540" y="3882390"/>
            <a:ext cx="5873750" cy="2451100"/>
          </a:xfrm>
          <a:prstGeom prst="rect">
            <a:avLst/>
          </a:prstGeom>
        </p:spPr>
      </p:pic>
      <p:sp>
        <p:nvSpPr>
          <p:cNvPr id="3" name="文本框 2"/>
          <p:cNvSpPr txBox="1"/>
          <p:nvPr/>
        </p:nvSpPr>
        <p:spPr>
          <a:xfrm>
            <a:off x="1834515" y="6333490"/>
            <a:ext cx="2541905" cy="337185"/>
          </a:xfrm>
          <a:prstGeom prst="rect">
            <a:avLst/>
          </a:prstGeom>
          <a:noFill/>
        </p:spPr>
        <p:txBody>
          <a:bodyPr wrap="square" rtlCol="0">
            <a:spAutoFit/>
          </a:bodyPr>
          <a:lstStyle/>
          <a:p>
            <a:r>
              <a:rPr lang="zh-CN" altLang="en-US" sz="1600">
                <a:latin typeface="微软雅黑" panose="020B0503020204020204" pitchFamily="34" charset="-122"/>
                <a:ea typeface="微软雅黑" panose="020B0503020204020204" pitchFamily="34" charset="-122"/>
                <a:cs typeface="微软雅黑" panose="020B0503020204020204" pitchFamily="34" charset="-122"/>
              </a:rPr>
              <a:t>摘自：中石油</a:t>
            </a:r>
            <a:r>
              <a:rPr lang="en-US" altLang="zh-CN" sz="1600">
                <a:latin typeface="微软雅黑" panose="020B0503020204020204" pitchFamily="34" charset="-122"/>
                <a:ea typeface="微软雅黑" panose="020B0503020204020204" pitchFamily="34" charset="-122"/>
                <a:cs typeface="微软雅黑" panose="020B0503020204020204" pitchFamily="34" charset="-122"/>
              </a:rPr>
              <a:t>2014</a:t>
            </a:r>
            <a:r>
              <a:rPr lang="zh-CN" altLang="en-US" sz="1600">
                <a:latin typeface="微软雅黑" panose="020B0503020204020204" pitchFamily="34" charset="-122"/>
                <a:ea typeface="微软雅黑" panose="020B0503020204020204" pitchFamily="34" charset="-122"/>
                <a:cs typeface="微软雅黑" panose="020B0503020204020204" pitchFamily="34" charset="-122"/>
              </a:rPr>
              <a:t>年年报</a:t>
            </a:r>
          </a:p>
        </p:txBody>
      </p:sp>
      <p:pic>
        <p:nvPicPr>
          <p:cNvPr id="4" name="图片 3"/>
          <p:cNvPicPr>
            <a:picLocks noChangeAspect="1"/>
          </p:cNvPicPr>
          <p:nvPr/>
        </p:nvPicPr>
        <p:blipFill>
          <a:blip r:embed="rId6"/>
          <a:stretch>
            <a:fillRect/>
          </a:stretch>
        </p:blipFill>
        <p:spPr>
          <a:xfrm>
            <a:off x="710565" y="1889760"/>
            <a:ext cx="8090535" cy="1688465"/>
          </a:xfrm>
          <a:prstGeom prst="rect">
            <a:avLst/>
          </a:prstGeom>
        </p:spPr>
      </p:pic>
      <p:pic>
        <p:nvPicPr>
          <p:cNvPr id="5" name="图片 4"/>
          <p:cNvPicPr>
            <a:picLocks noChangeAspect="1"/>
          </p:cNvPicPr>
          <p:nvPr/>
        </p:nvPicPr>
        <p:blipFill>
          <a:blip r:embed="rId7"/>
          <a:srcRect l="165" r="17610" b="1597"/>
          <a:stretch>
            <a:fillRect/>
          </a:stretch>
        </p:blipFill>
        <p:spPr>
          <a:xfrm>
            <a:off x="6591300" y="4455160"/>
            <a:ext cx="4683125" cy="117348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从财务报表看效益及质量</a:t>
            </a:r>
            <a:endParaRPr lang="zh-CN" altLang="en-US"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sym typeface="+mn-ea"/>
            </a:endParaRP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753110" y="1699260"/>
            <a:ext cx="10569575" cy="4338320"/>
          </a:xfrm>
          <a:prstGeom prst="rect">
            <a:avLst/>
          </a:prstGeom>
          <a:noFill/>
          <a:ln w="9525">
            <a:noFill/>
          </a:ln>
        </p:spPr>
        <p:txBody>
          <a:bodyPr wrap="square">
            <a:spAutoFit/>
          </a:bodyPr>
          <a:lstStyle/>
          <a:p>
            <a:pPr indent="0">
              <a:lnSpc>
                <a:spcPct val="150000"/>
              </a:lnSpc>
              <a:buFont typeface="Wingdings" panose="05000000000000000000" charset="0"/>
              <a:buNone/>
            </a:pPr>
            <a:r>
              <a:rPr sz="2400" b="1" dirty="0">
                <a:latin typeface="微软雅黑" panose="020B0503020204020204" pitchFamily="34" charset="-122"/>
                <a:ea typeface="微软雅黑" panose="020B0503020204020204" pitchFamily="34" charset="-122"/>
                <a:cs typeface="微软雅黑" panose="020B0503020204020204" pitchFamily="34" charset="-122"/>
              </a:rPr>
              <a:t>3、费用额和费用率的变化</a:t>
            </a:r>
          </a:p>
          <a:p>
            <a:pPr marL="342900" indent="-342900">
              <a:lnSpc>
                <a:spcPct val="150000"/>
              </a:lnSpc>
              <a:buFont typeface="Arial" panose="020B0604020202020204" pitchFamily="34" charset="0"/>
              <a:buChar char="•"/>
            </a:pPr>
            <a:r>
              <a:rPr sz="2000" dirty="0" err="1">
                <a:latin typeface="微软雅黑" panose="020B0503020204020204" pitchFamily="34" charset="-122"/>
                <a:ea typeface="微软雅黑" panose="020B0503020204020204" pitchFamily="34" charset="-122"/>
                <a:cs typeface="微软雅黑" panose="020B0503020204020204" pitchFamily="34" charset="-122"/>
              </a:rPr>
              <a:t>费用额强调年度间的一种不变</a:t>
            </a:r>
            <a:r>
              <a:rPr lang="zh-CN" sz="2000" dirty="0">
                <a:latin typeface="微软雅黑" panose="020B0503020204020204" pitchFamily="34" charset="-122"/>
                <a:ea typeface="微软雅黑" panose="020B0503020204020204" pitchFamily="34" charset="-122"/>
                <a:cs typeface="微软雅黑" panose="020B0503020204020204" pitchFamily="34" charset="-122"/>
              </a:rPr>
              <a:t>，</a:t>
            </a:r>
            <a:r>
              <a:rPr sz="2000" dirty="0" err="1">
                <a:latin typeface="微软雅黑" panose="020B0503020204020204" pitchFamily="34" charset="-122"/>
                <a:ea typeface="微软雅黑" panose="020B0503020204020204" pitchFamily="34" charset="-122"/>
                <a:cs typeface="微软雅黑" panose="020B0503020204020204" pitchFamily="34" charset="-122"/>
              </a:rPr>
              <a:t>或随着业务变动有一定</a:t>
            </a:r>
            <a:r>
              <a:rPr lang="zh-CN" sz="2000" dirty="0">
                <a:latin typeface="微软雅黑" panose="020B0503020204020204" pitchFamily="34" charset="-122"/>
                <a:ea typeface="微软雅黑" panose="020B0503020204020204" pitchFamily="34" charset="-122"/>
                <a:cs typeface="微软雅黑" panose="020B0503020204020204" pitchFamily="34" charset="-122"/>
              </a:rPr>
              <a:t>波动；</a:t>
            </a:r>
          </a:p>
          <a:p>
            <a:pPr marL="342900" indent="-342900">
              <a:lnSpc>
                <a:spcPct val="150000"/>
              </a:lnSpc>
              <a:buFont typeface="Arial" panose="020B0604020202020204" pitchFamily="34" charset="0"/>
              <a:buChar char="•"/>
            </a:pPr>
            <a:r>
              <a:rPr sz="2000" dirty="0" err="1">
                <a:latin typeface="微软雅黑" panose="020B0503020204020204" pitchFamily="34" charset="-122"/>
                <a:ea typeface="微软雅黑" panose="020B0503020204020204" pitchFamily="34" charset="-122"/>
                <a:cs typeface="微软雅黑" panose="020B0503020204020204" pitchFamily="34" charset="-122"/>
              </a:rPr>
              <a:t>费用率强调的是费用的有效性，费用率越来越高，说明企业管理的竞争力或企业的竞争优势下降</a:t>
            </a:r>
            <a:r>
              <a:rPr sz="2000" dirty="0">
                <a:latin typeface="微软雅黑" panose="020B0503020204020204" pitchFamily="34" charset="-122"/>
                <a:ea typeface="微软雅黑" panose="020B0503020204020204" pitchFamily="34" charset="-122"/>
                <a:cs typeface="微软雅黑" panose="020B0503020204020204" pitchFamily="34" charset="-122"/>
              </a:rPr>
              <a:t>。</a:t>
            </a:r>
          </a:p>
          <a:p>
            <a:pPr marL="342900" indent="-342900">
              <a:lnSpc>
                <a:spcPct val="150000"/>
              </a:lnSpc>
              <a:buFont typeface="Arial" panose="020B0604020202020204" pitchFamily="34" charset="0"/>
              <a:buChar char="•"/>
            </a:pPr>
            <a:r>
              <a:rPr sz="2000" dirty="0" err="1">
                <a:latin typeface="微软雅黑" panose="020B0503020204020204" pitchFamily="34" charset="-122"/>
                <a:ea typeface="微软雅黑" panose="020B0503020204020204" pitchFamily="34" charset="-122"/>
                <a:cs typeface="微软雅黑" panose="020B0503020204020204" pitchFamily="34" charset="-122"/>
              </a:rPr>
              <a:t>一般来讲，费用一般是三大期间费用</a:t>
            </a:r>
            <a:r>
              <a:rPr lang="en-US" sz="2000" dirty="0">
                <a:latin typeface="微软雅黑" panose="020B0503020204020204" pitchFamily="34" charset="-122"/>
                <a:ea typeface="微软雅黑" panose="020B0503020204020204" pitchFamily="34" charset="-122"/>
                <a:cs typeface="微软雅黑" panose="020B0503020204020204" pitchFamily="34" charset="-122"/>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财务费用、管理费用和销售费用；</a:t>
            </a:r>
          </a:p>
          <a:p>
            <a:pPr marL="342900" indent="-342900">
              <a:lnSpc>
                <a:spcPct val="150000"/>
              </a:lnSpc>
              <a:buFont typeface="Arial" panose="020B0604020202020204" pitchFamily="34" charset="0"/>
              <a:buChar char="•"/>
            </a:pPr>
            <a:r>
              <a:rPr sz="20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财务费用大多与筹资有关，在此不多加考虑；管理费用在大多数情况下，在年度间固定性或稳定性特别强，一般不会随着业务的变化而变化，而销售费用的变化往往与业务的变化密切相关，但是往往有相当一部分的费用是固定的</a:t>
            </a:r>
            <a:r>
              <a:rPr lang="zh-CN" sz="20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rPr>
              <a:t>。</a:t>
            </a:r>
            <a:endParaRPr sz="2000" dirty="0">
              <a:solidFill>
                <a:srgbClr val="00B0F0"/>
              </a:solidFill>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buFont typeface="Arial" panose="020B0604020202020204" pitchFamily="34" charset="0"/>
              <a:buNone/>
            </a:pPr>
            <a:endParaRPr sz="20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从财务报表看效益及质量</a:t>
            </a:r>
            <a:endParaRPr lang="zh-CN" altLang="en-US"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sym typeface="+mn-ea"/>
            </a:endParaRP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4" name="文本框 3"/>
          <p:cNvSpPr txBox="1"/>
          <p:nvPr/>
        </p:nvSpPr>
        <p:spPr>
          <a:xfrm>
            <a:off x="582930" y="2296160"/>
            <a:ext cx="10587355" cy="3415030"/>
          </a:xfrm>
          <a:prstGeom prst="rect">
            <a:avLst/>
          </a:prstGeom>
          <a:noFill/>
          <a:ln w="9525">
            <a:noFill/>
          </a:ln>
        </p:spPr>
        <p:txBody>
          <a:bodyPr wrap="square">
            <a:spAutoFit/>
          </a:bodyPr>
          <a:lstStyle/>
          <a:p>
            <a:pPr lvl="0" algn="l">
              <a:lnSpc>
                <a:spcPct val="150000"/>
              </a:lnSpc>
              <a:buClrTx/>
              <a:buSzTx/>
              <a:buFont typeface="Wingdings" panose="05000000000000000000" charset="0"/>
            </a:pPr>
            <a:r>
              <a:rPr lang="en-US" sz="2400" b="1">
                <a:latin typeface="微软雅黑" panose="020B0503020204020204" pitchFamily="34" charset="-122"/>
                <a:ea typeface="微软雅黑" panose="020B0503020204020204" pitchFamily="34" charset="-122"/>
                <a:cs typeface="微软雅黑" panose="020B0503020204020204" pitchFamily="34" charset="-122"/>
                <a:sym typeface="+mn-ea"/>
              </a:rPr>
              <a:t>4</a:t>
            </a:r>
            <a:r>
              <a:rPr sz="2400" b="1">
                <a:latin typeface="微软雅黑" panose="020B0503020204020204" pitchFamily="34" charset="-122"/>
                <a:ea typeface="微软雅黑" panose="020B0503020204020204" pitchFamily="34" charset="-122"/>
                <a:cs typeface="微软雅黑" panose="020B0503020204020204" pitchFamily="34" charset="-122"/>
                <a:sym typeface="+mn-ea"/>
              </a:rPr>
              <a:t>、资产减值损失</a:t>
            </a:r>
          </a:p>
          <a:p>
            <a:pPr lvl="0" algn="l">
              <a:lnSpc>
                <a:spcPct val="150000"/>
              </a:lnSpc>
              <a:buClrTx/>
              <a:buSzTx/>
              <a:buFont typeface="Wingdings" panose="05000000000000000000" charset="0"/>
            </a:pPr>
            <a:endParaRPr sz="2400" b="1">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lvl="0" indent="-342900" algn="l">
              <a:lnSpc>
                <a:spcPct val="150000"/>
              </a:lnSpc>
              <a:buClrTx/>
              <a:buSzTx/>
              <a:buFont typeface="Arial" panose="020B0604020202020204" pitchFamily="34" charset="0"/>
              <a:buChar char="•"/>
            </a:pPr>
            <a:r>
              <a:rPr sz="2400">
                <a:latin typeface="微软雅黑" panose="020B0503020204020204" pitchFamily="34" charset="-122"/>
                <a:ea typeface="微软雅黑" panose="020B0503020204020204" pitchFamily="34" charset="-122"/>
                <a:cs typeface="微软雅黑" panose="020B0503020204020204" pitchFamily="34" charset="-122"/>
                <a:sym typeface="+mn-ea"/>
              </a:rPr>
              <a:t>一般来说，对于一个主营业务突出、专注于主营活动的或者核心业务的企业来说，公允价值变动损益不会太大，资产减值损失一般也不会太大。</a:t>
            </a:r>
          </a:p>
          <a:p>
            <a:pPr marL="342900" lvl="0" indent="-342900" algn="l">
              <a:lnSpc>
                <a:spcPct val="150000"/>
              </a:lnSpc>
              <a:buClrTx/>
              <a:buSzTx/>
              <a:buFont typeface="Arial" panose="020B0604020202020204" pitchFamily="34" charset="0"/>
              <a:buChar char="•"/>
            </a:pPr>
            <a:r>
              <a:rPr sz="2400">
                <a:latin typeface="微软雅黑" panose="020B0503020204020204" pitchFamily="34" charset="-122"/>
                <a:ea typeface="微软雅黑" panose="020B0503020204020204" pitchFamily="34" charset="-122"/>
                <a:cs typeface="微软雅黑" panose="020B0503020204020204" pitchFamily="34" charset="-122"/>
                <a:sym typeface="+mn-ea"/>
              </a:rPr>
              <a:t>资产减值损失意味着相应资产的管理质量</a:t>
            </a:r>
            <a:r>
              <a:rPr lang="zh-CN" sz="2400">
                <a:latin typeface="微软雅黑" panose="020B0503020204020204" pitchFamily="34" charset="-122"/>
                <a:ea typeface="微软雅黑" panose="020B0503020204020204" pitchFamily="34" charset="-122"/>
                <a:cs typeface="微软雅黑" panose="020B0503020204020204" pitchFamily="34" charset="-122"/>
                <a:sym typeface="+mn-ea"/>
              </a:rPr>
              <a:t>。</a:t>
            </a:r>
          </a:p>
          <a:p>
            <a:pPr lvl="0" indent="0" algn="l">
              <a:lnSpc>
                <a:spcPct val="150000"/>
              </a:lnSpc>
              <a:buClrTx/>
              <a:buSzTx/>
              <a:buFont typeface="Arial" panose="020B0604020202020204" pitchFamily="34" charset="0"/>
              <a:buNone/>
            </a:pPr>
            <a:endParaRPr sz="240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9525"/>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TotalTime>
  <Words>867</Words>
  <Application>Microsoft Office PowerPoint</Application>
  <PresentationFormat>宽屏</PresentationFormat>
  <Paragraphs>117</Paragraphs>
  <Slides>18</Slides>
  <Notes>18</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18</vt:i4>
      </vt:variant>
    </vt:vector>
  </HeadingPairs>
  <TitlesOfParts>
    <vt:vector size="29" baseType="lpstr">
      <vt:lpstr>PingFang SC</vt:lpstr>
      <vt:lpstr>等线</vt:lpstr>
      <vt:lpstr>等线 Light</vt:lpstr>
      <vt:lpstr>华文楷体</vt:lpstr>
      <vt:lpstr>宋体</vt:lpstr>
      <vt:lpstr>微软雅黑</vt:lpstr>
      <vt:lpstr>Arial</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财务比率的综合分析—杜邦分析</vt:lpstr>
      <vt:lpstr>杜邦财务指标体系及其相互关系</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wangguojun</cp:lastModifiedBy>
  <cp:revision>256</cp:revision>
  <dcterms:created xsi:type="dcterms:W3CDTF">2021-03-17T13:45:00Z</dcterms:created>
  <dcterms:modified xsi:type="dcterms:W3CDTF">2024-12-17T02:40:30Z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278FC1AC8A3D40F89B936510FB1C2328</vt:lpwstr>
  </property>
  <property fmtid="{D5CDD505-2E9C-101B-9397-08002B2CF9AE}" pid="3" name="KSOProductBuildVer">
    <vt:lpwstr>2052-11.1.0.11365</vt:lpwstr>
  </property>
</Properties>
</file>